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介護保険課" initials="介護保険課" lastIdx="2" clrIdx="0">
    <p:extLst>
      <p:ext uri="{19B8F6BF-5375-455C-9EA6-DF929625EA0E}">
        <p15:presenceInfo xmlns:p15="http://schemas.microsoft.com/office/powerpoint/2012/main" userId="介護保険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AF0"/>
    <a:srgbClr val="FFABFF"/>
    <a:srgbClr val="8BE1FF"/>
    <a:srgbClr val="FFC9C9"/>
    <a:srgbClr val="FFB7B7"/>
    <a:srgbClr val="FF9797"/>
    <a:srgbClr val="61D6FF"/>
    <a:srgbClr val="71DAFF"/>
    <a:srgbClr val="62FAF3"/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50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59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15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1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97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07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13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02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00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36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57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13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A3E0-0EB0-46B6-AE98-407595721058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5A42F-E3A7-4DE7-970B-22BB7931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92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e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3" name="直線コネクタ 132">
            <a:extLst>
              <a:ext uri="{FF2B5EF4-FFF2-40B4-BE49-F238E27FC236}">
                <a16:creationId xmlns:a16="http://schemas.microsoft.com/office/drawing/2014/main" id="{B767B782-3239-46D7-BBE1-C919EF7796A6}"/>
              </a:ext>
            </a:extLst>
          </p:cNvPr>
          <p:cNvCxnSpPr>
            <a:cxnSpLocks/>
          </p:cNvCxnSpPr>
          <p:nvPr/>
        </p:nvCxnSpPr>
        <p:spPr>
          <a:xfrm>
            <a:off x="-908" y="3985066"/>
            <a:ext cx="1512520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12B9F2FB-0F78-423C-BE95-13C855F64646}"/>
              </a:ext>
            </a:extLst>
          </p:cNvPr>
          <p:cNvCxnSpPr>
            <a:cxnSpLocks/>
          </p:cNvCxnSpPr>
          <p:nvPr/>
        </p:nvCxnSpPr>
        <p:spPr>
          <a:xfrm>
            <a:off x="5008520" y="231228"/>
            <a:ext cx="0" cy="10460585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BB7FA9F7-7032-4634-A823-93E487001E03}"/>
              </a:ext>
            </a:extLst>
          </p:cNvPr>
          <p:cNvCxnSpPr>
            <a:cxnSpLocks/>
          </p:cNvCxnSpPr>
          <p:nvPr/>
        </p:nvCxnSpPr>
        <p:spPr>
          <a:xfrm>
            <a:off x="10221329" y="860587"/>
            <a:ext cx="33410" cy="9799115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思考の吹き出し: 雲形 26">
            <a:extLst>
              <a:ext uri="{FF2B5EF4-FFF2-40B4-BE49-F238E27FC236}">
                <a16:creationId xmlns:a16="http://schemas.microsoft.com/office/drawing/2014/main" id="{9E6769A4-0E51-4060-83F2-84214538A5E0}"/>
              </a:ext>
            </a:extLst>
          </p:cNvPr>
          <p:cNvSpPr/>
          <p:nvPr/>
        </p:nvSpPr>
        <p:spPr>
          <a:xfrm>
            <a:off x="6384786" y="8214523"/>
            <a:ext cx="1635439" cy="871929"/>
          </a:xfrm>
          <a:prstGeom prst="cloudCallout">
            <a:avLst>
              <a:gd name="adj1" fmla="val 55504"/>
              <a:gd name="adj2" fmla="val -40691"/>
            </a:avLst>
          </a:prstGeom>
          <a:solidFill>
            <a:schemeClr val="bg1"/>
          </a:solidFill>
          <a:ln>
            <a:solidFill>
              <a:srgbClr val="8BE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思考の吹き出し: 雲形 119">
            <a:extLst>
              <a:ext uri="{FF2B5EF4-FFF2-40B4-BE49-F238E27FC236}">
                <a16:creationId xmlns:a16="http://schemas.microsoft.com/office/drawing/2014/main" id="{3F080E5F-1BDC-4F4C-9211-59487B0426EB}"/>
              </a:ext>
            </a:extLst>
          </p:cNvPr>
          <p:cNvSpPr/>
          <p:nvPr/>
        </p:nvSpPr>
        <p:spPr>
          <a:xfrm flipH="1">
            <a:off x="350678" y="4137716"/>
            <a:ext cx="2642064" cy="1082998"/>
          </a:xfrm>
          <a:prstGeom prst="cloudCallout">
            <a:avLst>
              <a:gd name="adj1" fmla="val -50630"/>
              <a:gd name="adj2" fmla="val 42559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2" name="フリーフォーム: 図形 121">
            <a:extLst>
              <a:ext uri="{FF2B5EF4-FFF2-40B4-BE49-F238E27FC236}">
                <a16:creationId xmlns:a16="http://schemas.microsoft.com/office/drawing/2014/main" id="{1624E443-7E36-43DF-B6E0-34FDB4508C86}"/>
              </a:ext>
            </a:extLst>
          </p:cNvPr>
          <p:cNvSpPr/>
          <p:nvPr/>
        </p:nvSpPr>
        <p:spPr>
          <a:xfrm>
            <a:off x="360217" y="6165273"/>
            <a:ext cx="683599" cy="1025236"/>
          </a:xfrm>
          <a:custGeom>
            <a:avLst/>
            <a:gdLst>
              <a:gd name="connsiteX0" fmla="*/ 55418 w 388542"/>
              <a:gd name="connsiteY0" fmla="*/ 0 h 1025236"/>
              <a:gd name="connsiteX1" fmla="*/ 13855 w 388542"/>
              <a:gd name="connsiteY1" fmla="*/ 110836 h 1025236"/>
              <a:gd name="connsiteX2" fmla="*/ 0 w 388542"/>
              <a:gd name="connsiteY2" fmla="*/ 180109 h 1025236"/>
              <a:gd name="connsiteX3" fmla="*/ 27709 w 388542"/>
              <a:gd name="connsiteY3" fmla="*/ 360218 h 1025236"/>
              <a:gd name="connsiteX4" fmla="*/ 69273 w 388542"/>
              <a:gd name="connsiteY4" fmla="*/ 387927 h 1025236"/>
              <a:gd name="connsiteX5" fmla="*/ 110837 w 388542"/>
              <a:gd name="connsiteY5" fmla="*/ 429491 h 1025236"/>
              <a:gd name="connsiteX6" fmla="*/ 193964 w 388542"/>
              <a:gd name="connsiteY6" fmla="*/ 484909 h 1025236"/>
              <a:gd name="connsiteX7" fmla="*/ 235527 w 388542"/>
              <a:gd name="connsiteY7" fmla="*/ 512618 h 1025236"/>
              <a:gd name="connsiteX8" fmla="*/ 346364 w 388542"/>
              <a:gd name="connsiteY8" fmla="*/ 637309 h 1025236"/>
              <a:gd name="connsiteX9" fmla="*/ 360218 w 388542"/>
              <a:gd name="connsiteY9" fmla="*/ 678872 h 1025236"/>
              <a:gd name="connsiteX10" fmla="*/ 387927 w 388542"/>
              <a:gd name="connsiteY10" fmla="*/ 942109 h 1025236"/>
              <a:gd name="connsiteX11" fmla="*/ 387927 w 388542"/>
              <a:gd name="connsiteY11" fmla="*/ 1025236 h 1025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8542" h="1025236">
                <a:moveTo>
                  <a:pt x="55418" y="0"/>
                </a:moveTo>
                <a:cubicBezTo>
                  <a:pt x="46938" y="21201"/>
                  <a:pt x="21096" y="81870"/>
                  <a:pt x="13855" y="110836"/>
                </a:cubicBezTo>
                <a:cubicBezTo>
                  <a:pt x="8144" y="133681"/>
                  <a:pt x="4618" y="157018"/>
                  <a:pt x="0" y="180109"/>
                </a:cubicBezTo>
                <a:cubicBezTo>
                  <a:pt x="9236" y="240145"/>
                  <a:pt x="8500" y="302592"/>
                  <a:pt x="27709" y="360218"/>
                </a:cubicBezTo>
                <a:cubicBezTo>
                  <a:pt x="32975" y="376015"/>
                  <a:pt x="56481" y="377267"/>
                  <a:pt x="69273" y="387927"/>
                </a:cubicBezTo>
                <a:cubicBezTo>
                  <a:pt x="84325" y="400470"/>
                  <a:pt x="95371" y="417462"/>
                  <a:pt x="110837" y="429491"/>
                </a:cubicBezTo>
                <a:cubicBezTo>
                  <a:pt x="137124" y="449937"/>
                  <a:pt x="166255" y="466436"/>
                  <a:pt x="193964" y="484909"/>
                </a:cubicBezTo>
                <a:cubicBezTo>
                  <a:pt x="207818" y="494145"/>
                  <a:pt x="223753" y="500844"/>
                  <a:pt x="235527" y="512618"/>
                </a:cubicBezTo>
                <a:cubicBezTo>
                  <a:pt x="321128" y="598219"/>
                  <a:pt x="285206" y="555767"/>
                  <a:pt x="346364" y="637309"/>
                </a:cubicBezTo>
                <a:cubicBezTo>
                  <a:pt x="350982" y="651163"/>
                  <a:pt x="356676" y="664704"/>
                  <a:pt x="360218" y="678872"/>
                </a:cubicBezTo>
                <a:cubicBezTo>
                  <a:pt x="383009" y="770038"/>
                  <a:pt x="382789" y="839352"/>
                  <a:pt x="387927" y="942109"/>
                </a:cubicBezTo>
                <a:cubicBezTo>
                  <a:pt x="389311" y="969783"/>
                  <a:pt x="387927" y="997527"/>
                  <a:pt x="387927" y="1025236"/>
                </a:cubicBezTo>
              </a:path>
            </a:pathLst>
          </a:custGeom>
          <a:noFill/>
          <a:ln w="1905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75A92EB7-C943-4558-8EDA-87429D5DD58C}"/>
              </a:ext>
            </a:extLst>
          </p:cNvPr>
          <p:cNvCxnSpPr/>
          <p:nvPr/>
        </p:nvCxnSpPr>
        <p:spPr>
          <a:xfrm>
            <a:off x="-18878" y="7554475"/>
            <a:ext cx="8936181" cy="0"/>
          </a:xfrm>
          <a:prstGeom prst="line">
            <a:avLst/>
          </a:prstGeom>
          <a:ln w="7620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B95CA7D-C06A-45C1-90C2-33C17B62A98E}"/>
              </a:ext>
            </a:extLst>
          </p:cNvPr>
          <p:cNvSpPr/>
          <p:nvPr/>
        </p:nvSpPr>
        <p:spPr>
          <a:xfrm>
            <a:off x="10164" y="-34276"/>
            <a:ext cx="15119336" cy="8728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71A6B55-C389-482D-8806-EE314BFDBDF0}"/>
              </a:ext>
            </a:extLst>
          </p:cNvPr>
          <p:cNvSpPr txBox="1"/>
          <p:nvPr/>
        </p:nvSpPr>
        <p:spPr>
          <a:xfrm>
            <a:off x="156460" y="882654"/>
            <a:ext cx="4463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MCI</a:t>
            </a:r>
            <a:r>
              <a:rPr kumimoji="1" lang="ja-JP" altLang="en-US" sz="3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・認知症初期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23305F0-6DFD-41B8-9984-4F1DFD9ABA0A}"/>
              </a:ext>
            </a:extLst>
          </p:cNvPr>
          <p:cNvSpPr txBox="1"/>
          <p:nvPr/>
        </p:nvSpPr>
        <p:spPr>
          <a:xfrm>
            <a:off x="5162010" y="872834"/>
            <a:ext cx="353290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認知症初期～中期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6519A6-844D-4768-9EBB-A1D1F98348CD}"/>
              </a:ext>
            </a:extLst>
          </p:cNvPr>
          <p:cNvSpPr txBox="1"/>
          <p:nvPr/>
        </p:nvSpPr>
        <p:spPr>
          <a:xfrm>
            <a:off x="10432472" y="872834"/>
            <a:ext cx="3532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認知症中期～後期</a:t>
            </a:r>
          </a:p>
        </p:txBody>
      </p: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44359DBA-77D8-4D87-BB4E-C51FE02E7250}"/>
              </a:ext>
            </a:extLst>
          </p:cNvPr>
          <p:cNvSpPr/>
          <p:nvPr/>
        </p:nvSpPr>
        <p:spPr>
          <a:xfrm>
            <a:off x="8648820" y="6107393"/>
            <a:ext cx="6474099" cy="1482436"/>
          </a:xfrm>
          <a:custGeom>
            <a:avLst/>
            <a:gdLst>
              <a:gd name="connsiteX0" fmla="*/ 0 w 6165273"/>
              <a:gd name="connsiteY0" fmla="*/ 1482436 h 1482436"/>
              <a:gd name="connsiteX1" fmla="*/ 637309 w 6165273"/>
              <a:gd name="connsiteY1" fmla="*/ 817418 h 1482436"/>
              <a:gd name="connsiteX2" fmla="*/ 1246909 w 6165273"/>
              <a:gd name="connsiteY2" fmla="*/ 471054 h 1482436"/>
              <a:gd name="connsiteX3" fmla="*/ 2327564 w 6165273"/>
              <a:gd name="connsiteY3" fmla="*/ 180109 h 1482436"/>
              <a:gd name="connsiteX4" fmla="*/ 4364182 w 6165273"/>
              <a:gd name="connsiteY4" fmla="*/ 41563 h 1482436"/>
              <a:gd name="connsiteX5" fmla="*/ 6165273 w 6165273"/>
              <a:gd name="connsiteY5" fmla="*/ 0 h 148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65273" h="1482436">
                <a:moveTo>
                  <a:pt x="0" y="1482436"/>
                </a:moveTo>
                <a:cubicBezTo>
                  <a:pt x="214745" y="1234209"/>
                  <a:pt x="429491" y="985982"/>
                  <a:pt x="637309" y="817418"/>
                </a:cubicBezTo>
                <a:cubicBezTo>
                  <a:pt x="845127" y="648854"/>
                  <a:pt x="965200" y="577272"/>
                  <a:pt x="1246909" y="471054"/>
                </a:cubicBezTo>
                <a:cubicBezTo>
                  <a:pt x="1528618" y="364836"/>
                  <a:pt x="1808019" y="251691"/>
                  <a:pt x="2327564" y="180109"/>
                </a:cubicBezTo>
                <a:cubicBezTo>
                  <a:pt x="2847109" y="108527"/>
                  <a:pt x="3724564" y="71581"/>
                  <a:pt x="4364182" y="41563"/>
                </a:cubicBezTo>
                <a:cubicBezTo>
                  <a:pt x="5003800" y="11545"/>
                  <a:pt x="5584536" y="5772"/>
                  <a:pt x="6165273" y="0"/>
                </a:cubicBezTo>
              </a:path>
            </a:pathLst>
          </a:custGeom>
          <a:noFill/>
          <a:ln w="7620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13276BF8-176F-4646-AE3B-7B68919828CE}"/>
              </a:ext>
            </a:extLst>
          </p:cNvPr>
          <p:cNvSpPr/>
          <p:nvPr/>
        </p:nvSpPr>
        <p:spPr>
          <a:xfrm rot="163055" flipV="1">
            <a:off x="8650086" y="7708889"/>
            <a:ext cx="6545511" cy="1347474"/>
          </a:xfrm>
          <a:custGeom>
            <a:avLst/>
            <a:gdLst>
              <a:gd name="connsiteX0" fmla="*/ 0 w 6165273"/>
              <a:gd name="connsiteY0" fmla="*/ 1482436 h 1482436"/>
              <a:gd name="connsiteX1" fmla="*/ 637309 w 6165273"/>
              <a:gd name="connsiteY1" fmla="*/ 817418 h 1482436"/>
              <a:gd name="connsiteX2" fmla="*/ 1246909 w 6165273"/>
              <a:gd name="connsiteY2" fmla="*/ 471054 h 1482436"/>
              <a:gd name="connsiteX3" fmla="*/ 2327564 w 6165273"/>
              <a:gd name="connsiteY3" fmla="*/ 180109 h 1482436"/>
              <a:gd name="connsiteX4" fmla="*/ 4364182 w 6165273"/>
              <a:gd name="connsiteY4" fmla="*/ 41563 h 1482436"/>
              <a:gd name="connsiteX5" fmla="*/ 6165273 w 6165273"/>
              <a:gd name="connsiteY5" fmla="*/ 0 h 148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65273" h="1482436">
                <a:moveTo>
                  <a:pt x="0" y="1482436"/>
                </a:moveTo>
                <a:cubicBezTo>
                  <a:pt x="214745" y="1234209"/>
                  <a:pt x="429491" y="985982"/>
                  <a:pt x="637309" y="817418"/>
                </a:cubicBezTo>
                <a:cubicBezTo>
                  <a:pt x="845127" y="648854"/>
                  <a:pt x="965200" y="577272"/>
                  <a:pt x="1246909" y="471054"/>
                </a:cubicBezTo>
                <a:cubicBezTo>
                  <a:pt x="1528618" y="364836"/>
                  <a:pt x="1808019" y="251691"/>
                  <a:pt x="2327564" y="180109"/>
                </a:cubicBezTo>
                <a:cubicBezTo>
                  <a:pt x="2847109" y="108527"/>
                  <a:pt x="3724564" y="71581"/>
                  <a:pt x="4364182" y="41563"/>
                </a:cubicBezTo>
                <a:cubicBezTo>
                  <a:pt x="5003800" y="11545"/>
                  <a:pt x="5584536" y="5772"/>
                  <a:pt x="6165273" y="0"/>
                </a:cubicBezTo>
              </a:path>
            </a:pathLst>
          </a:custGeom>
          <a:noFill/>
          <a:ln w="7620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FD9FC66-1497-487A-AD71-28D1C2CD0C46}"/>
              </a:ext>
            </a:extLst>
          </p:cNvPr>
          <p:cNvSpPr txBox="1"/>
          <p:nvPr/>
        </p:nvSpPr>
        <p:spPr>
          <a:xfrm>
            <a:off x="5162010" y="1631253"/>
            <a:ext cx="50291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☆約束や予定を忘れる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☆服薬管理ができない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☆たびたび道に迷う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☆料理や片付けなど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ミスが目立つようになる</a:t>
            </a:r>
          </a:p>
        </p:txBody>
      </p:sp>
      <p:sp>
        <p:nvSpPr>
          <p:cNvPr id="32" name="思考の吹き出し: 雲形 31">
            <a:extLst>
              <a:ext uri="{FF2B5EF4-FFF2-40B4-BE49-F238E27FC236}">
                <a16:creationId xmlns:a16="http://schemas.microsoft.com/office/drawing/2014/main" id="{BA90FFCF-0705-4227-AC97-28AE33CC07A9}"/>
              </a:ext>
            </a:extLst>
          </p:cNvPr>
          <p:cNvSpPr/>
          <p:nvPr/>
        </p:nvSpPr>
        <p:spPr>
          <a:xfrm flipH="1">
            <a:off x="5131645" y="4182551"/>
            <a:ext cx="1810843" cy="1082998"/>
          </a:xfrm>
          <a:prstGeom prst="cloudCallout">
            <a:avLst>
              <a:gd name="adj1" fmla="val 24061"/>
              <a:gd name="adj2" fmla="val 83368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E0EDCFB-CDFD-4696-9155-96DB00EBB789}"/>
              </a:ext>
            </a:extLst>
          </p:cNvPr>
          <p:cNvSpPr txBox="1"/>
          <p:nvPr/>
        </p:nvSpPr>
        <p:spPr>
          <a:xfrm>
            <a:off x="5154398" y="3960352"/>
            <a:ext cx="1839966" cy="1096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ケアマネジャー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に相談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C1F7A77-C3FA-42D2-AEE2-B756A989E3F4}"/>
              </a:ext>
            </a:extLst>
          </p:cNvPr>
          <p:cNvSpPr txBox="1"/>
          <p:nvPr/>
        </p:nvSpPr>
        <p:spPr>
          <a:xfrm>
            <a:off x="246745" y="11490"/>
            <a:ext cx="11040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阪南花子さんが認知症になったら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9B68E59-24BD-4E42-A32B-03101BF5A957}"/>
              </a:ext>
            </a:extLst>
          </p:cNvPr>
          <p:cNvSpPr txBox="1"/>
          <p:nvPr/>
        </p:nvSpPr>
        <p:spPr>
          <a:xfrm>
            <a:off x="41562" y="7239761"/>
            <a:ext cx="2064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スタート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681A54F-D878-4CCF-9C99-AD1BFC460FEA}"/>
              </a:ext>
            </a:extLst>
          </p:cNvPr>
          <p:cNvSpPr txBox="1"/>
          <p:nvPr/>
        </p:nvSpPr>
        <p:spPr>
          <a:xfrm>
            <a:off x="116935" y="1667321"/>
            <a:ext cx="333331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☆もの忘れが多くなる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☆薬の飲み忘れもたまにある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☆同じ会話を繰り返す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☆計画を立てて実行すること　　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が難しくなる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D68B783-DA6F-4DC4-B031-1D97A1CCE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826" y="1264186"/>
            <a:ext cx="2051398" cy="1988776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7F3F897-0855-49F0-B1E8-59624060950A}"/>
              </a:ext>
            </a:extLst>
          </p:cNvPr>
          <p:cNvSpPr txBox="1"/>
          <p:nvPr/>
        </p:nvSpPr>
        <p:spPr>
          <a:xfrm>
            <a:off x="10323530" y="1618259"/>
            <a:ext cx="389312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着替えなど日常生活に介助が必要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☆親しい人がわからなくなる</a:t>
            </a:r>
            <a:endParaRPr kumimoji="1"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☆攻撃的な言動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☆意思疎通が乏しくなる</a:t>
            </a:r>
            <a:endParaRPr kumimoji="1"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☆ほぼ寝たきり状態になる</a:t>
            </a:r>
            <a:endParaRPr kumimoji="1"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E4A6145-F020-494A-8964-02B508E35E3C}"/>
              </a:ext>
            </a:extLst>
          </p:cNvPr>
          <p:cNvSpPr txBox="1"/>
          <p:nvPr/>
        </p:nvSpPr>
        <p:spPr>
          <a:xfrm>
            <a:off x="5830" y="4412878"/>
            <a:ext cx="33609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地域包括支援センター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に相談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80E0E851-7888-420D-87BD-DE8D16866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85" y="3967529"/>
            <a:ext cx="1714500" cy="1609606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B3F82B0-75C0-4D1C-B83B-8E08128513F4}"/>
              </a:ext>
            </a:extLst>
          </p:cNvPr>
          <p:cNvSpPr txBox="1"/>
          <p:nvPr/>
        </p:nvSpPr>
        <p:spPr>
          <a:xfrm>
            <a:off x="45318" y="5888754"/>
            <a:ext cx="2229892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かかりつけ医に相談！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38B3FF9F-522C-48AC-B590-1C45ED076F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0" y="5007308"/>
            <a:ext cx="962055" cy="916823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4C3D777D-E64C-4B48-A7CF-11449389B5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574" y="5320145"/>
            <a:ext cx="457452" cy="55643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731C801B-06B1-48B9-99F5-CD35E9F7E0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014" y="6470490"/>
            <a:ext cx="777166" cy="991982"/>
          </a:xfrm>
          <a:prstGeom prst="rect">
            <a:avLst/>
          </a:prstGeom>
        </p:spPr>
      </p:pic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EDEC097-E8C0-47C4-BEE2-06DB37EE58ED}"/>
              </a:ext>
            </a:extLst>
          </p:cNvPr>
          <p:cNvSpPr txBox="1"/>
          <p:nvPr/>
        </p:nvSpPr>
        <p:spPr>
          <a:xfrm>
            <a:off x="2512099" y="5906811"/>
            <a:ext cx="167551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閉じこもらずに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コミュニケーションを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大切に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6" name="図 55">
            <a:extLst>
              <a:ext uri="{FF2B5EF4-FFF2-40B4-BE49-F238E27FC236}">
                <a16:creationId xmlns:a16="http://schemas.microsoft.com/office/drawing/2014/main" id="{8D46F077-25CC-45C5-A7AC-986D7F612D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60" y="7965999"/>
            <a:ext cx="1027544" cy="1208555"/>
          </a:xfrm>
          <a:prstGeom prst="rect">
            <a:avLst/>
          </a:prstGeom>
        </p:spPr>
      </p:pic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AB79740-85A8-46D0-9AA8-CD7EAE5348F5}"/>
              </a:ext>
            </a:extLst>
          </p:cNvPr>
          <p:cNvSpPr txBox="1"/>
          <p:nvPr/>
        </p:nvSpPr>
        <p:spPr>
          <a:xfrm>
            <a:off x="-52478" y="9144354"/>
            <a:ext cx="20643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バランスのいい食事を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心がけましょう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EC7ABE6-3AB0-4B6F-9386-44E59A9AD989}"/>
              </a:ext>
            </a:extLst>
          </p:cNvPr>
          <p:cNvSpPr txBox="1"/>
          <p:nvPr/>
        </p:nvSpPr>
        <p:spPr>
          <a:xfrm>
            <a:off x="1860554" y="8935067"/>
            <a:ext cx="19554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くらしの安心ダイヤルや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緊急通報装置の登録を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97F32B7F-47CC-4BD6-8CA3-97D4FAD2196C}"/>
              </a:ext>
            </a:extLst>
          </p:cNvPr>
          <p:cNvSpPr txBox="1"/>
          <p:nvPr/>
        </p:nvSpPr>
        <p:spPr>
          <a:xfrm>
            <a:off x="-13921" y="9782162"/>
            <a:ext cx="22126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できることは自分でしながら生活していきます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近くの民生委員に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何かあれば相談できます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2" name="図 71">
            <a:extLst>
              <a:ext uri="{FF2B5EF4-FFF2-40B4-BE49-F238E27FC236}">
                <a16:creationId xmlns:a16="http://schemas.microsoft.com/office/drawing/2014/main" id="{C7312946-F3EE-4F1A-BC1E-B1DD510DB4C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332" y="8906459"/>
            <a:ext cx="820974" cy="798449"/>
          </a:xfrm>
          <a:prstGeom prst="rect">
            <a:avLst/>
          </a:prstGeom>
        </p:spPr>
      </p:pic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58D44BF6-F66A-45B6-B552-43258ECC7636}"/>
              </a:ext>
            </a:extLst>
          </p:cNvPr>
          <p:cNvSpPr txBox="1"/>
          <p:nvPr/>
        </p:nvSpPr>
        <p:spPr>
          <a:xfrm>
            <a:off x="3194922" y="9751768"/>
            <a:ext cx="17673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日常生活自立支援事業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でお金の管理を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手伝ってもらう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EDD360E4-138F-450E-8004-B5DE911FA2C7}"/>
              </a:ext>
            </a:extLst>
          </p:cNvPr>
          <p:cNvSpPr txBox="1"/>
          <p:nvPr/>
        </p:nvSpPr>
        <p:spPr>
          <a:xfrm>
            <a:off x="7206491" y="4152427"/>
            <a:ext cx="356613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デイケア・デイサービスの利用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F30AE714-7003-4CFA-A052-D5BD962C4C80}"/>
              </a:ext>
            </a:extLst>
          </p:cNvPr>
          <p:cNvSpPr txBox="1"/>
          <p:nvPr/>
        </p:nvSpPr>
        <p:spPr>
          <a:xfrm>
            <a:off x="5566966" y="6400912"/>
            <a:ext cx="16697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これからの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支援を一緒に考えてくれます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4" name="吹き出し: 円形 83">
            <a:extLst>
              <a:ext uri="{FF2B5EF4-FFF2-40B4-BE49-F238E27FC236}">
                <a16:creationId xmlns:a16="http://schemas.microsoft.com/office/drawing/2014/main" id="{F4439EFD-7F54-4F43-B9C8-19AD57391C5D}"/>
              </a:ext>
            </a:extLst>
          </p:cNvPr>
          <p:cNvSpPr/>
          <p:nvPr/>
        </p:nvSpPr>
        <p:spPr>
          <a:xfrm>
            <a:off x="5459147" y="6281173"/>
            <a:ext cx="1621940" cy="893594"/>
          </a:xfrm>
          <a:prstGeom prst="wedgeEllipseCallout">
            <a:avLst>
              <a:gd name="adj1" fmla="val -39247"/>
              <a:gd name="adj2" fmla="val -708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0" name="図 89">
            <a:extLst>
              <a:ext uri="{FF2B5EF4-FFF2-40B4-BE49-F238E27FC236}">
                <a16:creationId xmlns:a16="http://schemas.microsoft.com/office/drawing/2014/main" id="{72A5A7E6-6EE0-4BE6-9120-D7A54580124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00459" y="7943254"/>
            <a:ext cx="1195141" cy="1229309"/>
          </a:xfrm>
          <a:prstGeom prst="rect">
            <a:avLst/>
          </a:prstGeom>
        </p:spPr>
      </p:pic>
      <p:pic>
        <p:nvPicPr>
          <p:cNvPr id="94" name="図 93">
            <a:extLst>
              <a:ext uri="{FF2B5EF4-FFF2-40B4-BE49-F238E27FC236}">
                <a16:creationId xmlns:a16="http://schemas.microsoft.com/office/drawing/2014/main" id="{77B0775C-9135-4C77-9BB5-FA8C88B59D3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017" y="4383778"/>
            <a:ext cx="1228801" cy="1228801"/>
          </a:xfrm>
          <a:prstGeom prst="rect">
            <a:avLst/>
          </a:prstGeom>
        </p:spPr>
      </p:pic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04D80B3E-A53A-4AD1-8DD7-97CF08D2D09A}"/>
              </a:ext>
            </a:extLst>
          </p:cNvPr>
          <p:cNvSpPr txBox="1"/>
          <p:nvPr/>
        </p:nvSpPr>
        <p:spPr>
          <a:xfrm>
            <a:off x="6929438" y="5419114"/>
            <a:ext cx="10628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定期受診へ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98" name="図 97">
            <a:extLst>
              <a:ext uri="{FF2B5EF4-FFF2-40B4-BE49-F238E27FC236}">
                <a16:creationId xmlns:a16="http://schemas.microsoft.com/office/drawing/2014/main" id="{F26C6326-DACE-4955-AB30-2918A98A7BB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225" y="8216515"/>
            <a:ext cx="893536" cy="1003973"/>
          </a:xfrm>
          <a:prstGeom prst="rect">
            <a:avLst/>
          </a:prstGeom>
        </p:spPr>
      </p:pic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3FE0A896-E12E-4DC5-AE75-8C1293880F64}"/>
              </a:ext>
            </a:extLst>
          </p:cNvPr>
          <p:cNvSpPr txBox="1"/>
          <p:nvPr/>
        </p:nvSpPr>
        <p:spPr>
          <a:xfrm>
            <a:off x="5220510" y="9164454"/>
            <a:ext cx="288899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〇訪問介護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（家事ヘルパー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介護ヘルパー）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〇訪問看護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〇訪問リハビリ　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などのサービス利用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0E65D3FE-EBB9-40C8-83B0-B6E5015989F7}"/>
              </a:ext>
            </a:extLst>
          </p:cNvPr>
          <p:cNvSpPr/>
          <p:nvPr/>
        </p:nvSpPr>
        <p:spPr>
          <a:xfrm>
            <a:off x="5154850" y="9166088"/>
            <a:ext cx="1603748" cy="1313330"/>
          </a:xfrm>
          <a:prstGeom prst="rect">
            <a:avLst/>
          </a:prstGeom>
          <a:noFill/>
          <a:ln w="28575">
            <a:solidFill>
              <a:srgbClr val="FF7D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9289F502-35FF-4A49-AA6E-3B32C65ADACC}"/>
              </a:ext>
            </a:extLst>
          </p:cNvPr>
          <p:cNvSpPr txBox="1"/>
          <p:nvPr/>
        </p:nvSpPr>
        <p:spPr>
          <a:xfrm>
            <a:off x="11806903" y="5942803"/>
            <a:ext cx="42384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施設で生活することを選択</a:t>
            </a:r>
            <a:endParaRPr kumimoji="1" lang="en-US" altLang="ja-JP" sz="20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6210E71E-0CF8-4155-A3A8-CA4F541BBDC3}"/>
              </a:ext>
            </a:extLst>
          </p:cNvPr>
          <p:cNvSpPr txBox="1"/>
          <p:nvPr/>
        </p:nvSpPr>
        <p:spPr>
          <a:xfrm>
            <a:off x="11782379" y="8893366"/>
            <a:ext cx="42384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自宅で生活することを選択</a:t>
            </a:r>
            <a:endParaRPr kumimoji="1" lang="en-US" altLang="ja-JP" sz="20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12" name="図 111">
            <a:extLst>
              <a:ext uri="{FF2B5EF4-FFF2-40B4-BE49-F238E27FC236}">
                <a16:creationId xmlns:a16="http://schemas.microsoft.com/office/drawing/2014/main" id="{3BD1348C-682E-426A-AB9D-A6C88052E16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9542" y="7663276"/>
            <a:ext cx="1028343" cy="987174"/>
          </a:xfrm>
          <a:prstGeom prst="rect">
            <a:avLst/>
          </a:prstGeom>
        </p:spPr>
      </p:pic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48D764CD-A497-421C-9ABB-E152C080D2D9}"/>
              </a:ext>
            </a:extLst>
          </p:cNvPr>
          <p:cNvSpPr txBox="1"/>
          <p:nvPr/>
        </p:nvSpPr>
        <p:spPr>
          <a:xfrm>
            <a:off x="8818880" y="9959499"/>
            <a:ext cx="146318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成年後見制度を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検討しておく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44" name="コネクタ: 曲線 143">
            <a:extLst>
              <a:ext uri="{FF2B5EF4-FFF2-40B4-BE49-F238E27FC236}">
                <a16:creationId xmlns:a16="http://schemas.microsoft.com/office/drawing/2014/main" id="{60B7EF15-8C9D-4239-B62B-F76D55AE776C}"/>
              </a:ext>
            </a:extLst>
          </p:cNvPr>
          <p:cNvCxnSpPr>
            <a:cxnSpLocks/>
          </p:cNvCxnSpPr>
          <p:nvPr/>
        </p:nvCxnSpPr>
        <p:spPr>
          <a:xfrm>
            <a:off x="8646863" y="7536961"/>
            <a:ext cx="2984935" cy="1457863"/>
          </a:xfrm>
          <a:prstGeom prst="curvedConnector3">
            <a:avLst>
              <a:gd name="adj1" fmla="val 24936"/>
            </a:avLst>
          </a:prstGeom>
          <a:ln w="1270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4E749F38-E9DB-40A3-BE89-03EBA9ABCA8B}"/>
              </a:ext>
            </a:extLst>
          </p:cNvPr>
          <p:cNvSpPr txBox="1"/>
          <p:nvPr/>
        </p:nvSpPr>
        <p:spPr>
          <a:xfrm>
            <a:off x="10649830" y="4071983"/>
            <a:ext cx="22650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グループホーム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特別養護老人ホーム等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4" name="テキスト ボックス 153">
            <a:extLst>
              <a:ext uri="{FF2B5EF4-FFF2-40B4-BE49-F238E27FC236}">
                <a16:creationId xmlns:a16="http://schemas.microsoft.com/office/drawing/2014/main" id="{4277C226-0DDB-4C43-9370-FF46C6EC07DD}"/>
              </a:ext>
            </a:extLst>
          </p:cNvPr>
          <p:cNvSpPr txBox="1"/>
          <p:nvPr/>
        </p:nvSpPr>
        <p:spPr>
          <a:xfrm>
            <a:off x="10718030" y="4743255"/>
            <a:ext cx="23322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施設では仲間や職員の方たちの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交流がたくさんあります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56" name="図 155">
            <a:extLst>
              <a:ext uri="{FF2B5EF4-FFF2-40B4-BE49-F238E27FC236}">
                <a16:creationId xmlns:a16="http://schemas.microsoft.com/office/drawing/2014/main" id="{E47F6628-74D3-481B-9AAC-7C9A66F3754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634" y="9676660"/>
            <a:ext cx="610611" cy="1015153"/>
          </a:xfrm>
          <a:prstGeom prst="rect">
            <a:avLst/>
          </a:prstGeom>
        </p:spPr>
      </p:pic>
      <p:pic>
        <p:nvPicPr>
          <p:cNvPr id="158" name="図 157">
            <a:extLst>
              <a:ext uri="{FF2B5EF4-FFF2-40B4-BE49-F238E27FC236}">
                <a16:creationId xmlns:a16="http://schemas.microsoft.com/office/drawing/2014/main" id="{812C5B0A-D9B7-433C-9B03-33EAAC9807E2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471" y="7049950"/>
            <a:ext cx="1593502" cy="1317913"/>
          </a:xfrm>
          <a:prstGeom prst="rect">
            <a:avLst/>
          </a:prstGeom>
        </p:spPr>
      </p:pic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6590C56B-54F1-4209-B70A-49D2077FFFAD}"/>
              </a:ext>
            </a:extLst>
          </p:cNvPr>
          <p:cNvSpPr txBox="1"/>
          <p:nvPr/>
        </p:nvSpPr>
        <p:spPr>
          <a:xfrm>
            <a:off x="10800699" y="9610561"/>
            <a:ext cx="177619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〇訪問看護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〇訪問介護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〇日中のデイサービス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などのサービス利用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5" name="図 164">
            <a:extLst>
              <a:ext uri="{FF2B5EF4-FFF2-40B4-BE49-F238E27FC236}">
                <a16:creationId xmlns:a16="http://schemas.microsoft.com/office/drawing/2014/main" id="{D76E131E-B1F0-4E2A-80B3-A072D35E7E1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5799" y="7325883"/>
            <a:ext cx="1241531" cy="1358174"/>
          </a:xfrm>
          <a:prstGeom prst="rect">
            <a:avLst/>
          </a:prstGeom>
        </p:spPr>
      </p:pic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6952C4E1-2714-4146-9375-C8992D99D00E}"/>
              </a:ext>
            </a:extLst>
          </p:cNvPr>
          <p:cNvSpPr txBox="1"/>
          <p:nvPr/>
        </p:nvSpPr>
        <p:spPr>
          <a:xfrm>
            <a:off x="1108841" y="1362376"/>
            <a:ext cx="3325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認知症の前段階。軽度認知障害と呼ばれる。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7824F8DB-D63F-4E66-8CA4-8E03FAFB3A48}"/>
              </a:ext>
            </a:extLst>
          </p:cNvPr>
          <p:cNvSpPr txBox="1"/>
          <p:nvPr/>
        </p:nvSpPr>
        <p:spPr>
          <a:xfrm>
            <a:off x="976177" y="852050"/>
            <a:ext cx="3532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フローチャート: 処理 1">
            <a:extLst>
              <a:ext uri="{FF2B5EF4-FFF2-40B4-BE49-F238E27FC236}">
                <a16:creationId xmlns:a16="http://schemas.microsoft.com/office/drawing/2014/main" id="{3F7871E7-6EA3-4BA0-B8AA-E77584B927A4}"/>
              </a:ext>
            </a:extLst>
          </p:cNvPr>
          <p:cNvSpPr/>
          <p:nvPr/>
        </p:nvSpPr>
        <p:spPr>
          <a:xfrm>
            <a:off x="6989422" y="5407083"/>
            <a:ext cx="876427" cy="318848"/>
          </a:xfrm>
          <a:prstGeom prst="flowChartProcess">
            <a:avLst/>
          </a:prstGeom>
          <a:noFill/>
          <a:ln w="28575">
            <a:solidFill>
              <a:srgbClr val="00E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425920C-74CA-46DB-A86A-88E333F9A666}"/>
              </a:ext>
            </a:extLst>
          </p:cNvPr>
          <p:cNvSpPr txBox="1"/>
          <p:nvPr/>
        </p:nvSpPr>
        <p:spPr>
          <a:xfrm>
            <a:off x="2074878" y="5339233"/>
            <a:ext cx="11888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認知症カフェ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に行く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4BA1B083-17F2-47F3-AAF4-B707D795C8B0}"/>
              </a:ext>
            </a:extLst>
          </p:cNvPr>
          <p:cNvSpPr txBox="1"/>
          <p:nvPr/>
        </p:nvSpPr>
        <p:spPr>
          <a:xfrm>
            <a:off x="2026507" y="6497546"/>
            <a:ext cx="18932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デイケア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デイサービス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へ通う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F1065628-6EF9-49E3-A17F-6A7109D39D9D}"/>
              </a:ext>
            </a:extLst>
          </p:cNvPr>
          <p:cNvSpPr txBox="1"/>
          <p:nvPr/>
        </p:nvSpPr>
        <p:spPr>
          <a:xfrm>
            <a:off x="3506099" y="6509475"/>
            <a:ext cx="12548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いきいき百歳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体操に参加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B2424893-59D3-40FA-A2C2-4CC53970DB23}"/>
              </a:ext>
            </a:extLst>
          </p:cNvPr>
          <p:cNvSpPr txBox="1"/>
          <p:nvPr/>
        </p:nvSpPr>
        <p:spPr>
          <a:xfrm>
            <a:off x="3592555" y="5368049"/>
            <a:ext cx="11916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地域の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介護予防教室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へ参加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8CE2C85-DA2C-428A-A3A2-9BF0D6F350FA}"/>
              </a:ext>
            </a:extLst>
          </p:cNvPr>
          <p:cNvSpPr/>
          <p:nvPr/>
        </p:nvSpPr>
        <p:spPr>
          <a:xfrm>
            <a:off x="2027142" y="5320145"/>
            <a:ext cx="1214758" cy="508335"/>
          </a:xfrm>
          <a:prstGeom prst="rect">
            <a:avLst/>
          </a:prstGeom>
          <a:noFill/>
          <a:ln w="28575">
            <a:solidFill>
              <a:srgbClr val="FEF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E9F42A2-3B1B-47A8-B91B-6AD0B7F5C7FB}"/>
              </a:ext>
            </a:extLst>
          </p:cNvPr>
          <p:cNvSpPr/>
          <p:nvPr/>
        </p:nvSpPr>
        <p:spPr>
          <a:xfrm>
            <a:off x="3631996" y="5411643"/>
            <a:ext cx="987785" cy="60331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2" name="図 51">
            <a:extLst>
              <a:ext uri="{FF2B5EF4-FFF2-40B4-BE49-F238E27FC236}">
                <a16:creationId xmlns:a16="http://schemas.microsoft.com/office/drawing/2014/main" id="{5F086E7E-AA7F-4E04-9497-B6EF5367F9C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579" y="5774994"/>
            <a:ext cx="880590" cy="748078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4B8616C-2992-436F-892D-BB6719C9A6E1}"/>
              </a:ext>
            </a:extLst>
          </p:cNvPr>
          <p:cNvSpPr/>
          <p:nvPr/>
        </p:nvSpPr>
        <p:spPr>
          <a:xfrm>
            <a:off x="3417763" y="6524440"/>
            <a:ext cx="1343653" cy="52360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7332472-7990-4090-8086-D269A43C7618}"/>
              </a:ext>
            </a:extLst>
          </p:cNvPr>
          <p:cNvSpPr/>
          <p:nvPr/>
        </p:nvSpPr>
        <p:spPr>
          <a:xfrm>
            <a:off x="2007086" y="6515872"/>
            <a:ext cx="1083327" cy="609020"/>
          </a:xfrm>
          <a:prstGeom prst="rect">
            <a:avLst/>
          </a:prstGeom>
          <a:noFill/>
          <a:ln w="28575">
            <a:solidFill>
              <a:srgbClr val="FF81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2A309DA-D623-472B-9BA3-B389CD8F0B56}"/>
              </a:ext>
            </a:extLst>
          </p:cNvPr>
          <p:cNvSpPr/>
          <p:nvPr/>
        </p:nvSpPr>
        <p:spPr>
          <a:xfrm>
            <a:off x="3217896" y="9737436"/>
            <a:ext cx="1612333" cy="646331"/>
          </a:xfrm>
          <a:prstGeom prst="rect">
            <a:avLst/>
          </a:prstGeom>
          <a:noFill/>
          <a:ln w="28575">
            <a:solidFill>
              <a:srgbClr val="FFA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0E87C8CE-FFB4-45DC-9B36-FB822784E8F1}"/>
              </a:ext>
            </a:extLst>
          </p:cNvPr>
          <p:cNvSpPr/>
          <p:nvPr/>
        </p:nvSpPr>
        <p:spPr>
          <a:xfrm>
            <a:off x="1850415" y="8921867"/>
            <a:ext cx="1858804" cy="672443"/>
          </a:xfrm>
          <a:prstGeom prst="rect">
            <a:avLst/>
          </a:prstGeom>
          <a:noFill/>
          <a:ln w="28575">
            <a:solidFill>
              <a:srgbClr val="8BE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8" name="図 87">
            <a:extLst>
              <a:ext uri="{FF2B5EF4-FFF2-40B4-BE49-F238E27FC236}">
                <a16:creationId xmlns:a16="http://schemas.microsoft.com/office/drawing/2014/main" id="{E73F3D09-2AC1-4422-B2D2-0AB675B064C6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582" y="9438510"/>
            <a:ext cx="1342473" cy="1379452"/>
          </a:xfrm>
          <a:prstGeom prst="rect">
            <a:avLst/>
          </a:prstGeom>
        </p:spPr>
      </p:pic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D9E1BBD7-D0DD-4F7B-B81F-78D6728DC741}"/>
              </a:ext>
            </a:extLst>
          </p:cNvPr>
          <p:cNvSpPr/>
          <p:nvPr/>
        </p:nvSpPr>
        <p:spPr>
          <a:xfrm>
            <a:off x="100362" y="5970971"/>
            <a:ext cx="2022027" cy="244158"/>
          </a:xfrm>
          <a:prstGeom prst="rect">
            <a:avLst/>
          </a:prstGeom>
          <a:noFill/>
          <a:ln w="28575">
            <a:solidFill>
              <a:srgbClr val="00E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2A449398-5830-448C-ABEB-950B619032BD}"/>
              </a:ext>
            </a:extLst>
          </p:cNvPr>
          <p:cNvSpPr/>
          <p:nvPr/>
        </p:nvSpPr>
        <p:spPr>
          <a:xfrm>
            <a:off x="8850513" y="9886841"/>
            <a:ext cx="1279169" cy="642061"/>
          </a:xfrm>
          <a:prstGeom prst="rect">
            <a:avLst/>
          </a:prstGeom>
          <a:noFill/>
          <a:ln w="28575">
            <a:solidFill>
              <a:srgbClr val="FFA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9" name="図 118">
            <a:extLst>
              <a:ext uri="{FF2B5EF4-FFF2-40B4-BE49-F238E27FC236}">
                <a16:creationId xmlns:a16="http://schemas.microsoft.com/office/drawing/2014/main" id="{A4A99B18-F6D6-471B-AF2B-68D9C77CE276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901" y="8946801"/>
            <a:ext cx="779430" cy="951419"/>
          </a:xfrm>
          <a:prstGeom prst="rect">
            <a:avLst/>
          </a:prstGeom>
        </p:spPr>
      </p:pic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E5931D7F-6591-49BF-A1C7-46A4CD94E414}"/>
              </a:ext>
            </a:extLst>
          </p:cNvPr>
          <p:cNvSpPr/>
          <p:nvPr/>
        </p:nvSpPr>
        <p:spPr>
          <a:xfrm>
            <a:off x="10595374" y="4095448"/>
            <a:ext cx="2344246" cy="606457"/>
          </a:xfrm>
          <a:prstGeom prst="rect">
            <a:avLst/>
          </a:prstGeom>
          <a:noFill/>
          <a:ln w="28575">
            <a:solidFill>
              <a:srgbClr val="C7A1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F1FD2AAB-EBD4-434B-B834-3F5BD872C42C}"/>
              </a:ext>
            </a:extLst>
          </p:cNvPr>
          <p:cNvSpPr txBox="1"/>
          <p:nvPr/>
        </p:nvSpPr>
        <p:spPr>
          <a:xfrm>
            <a:off x="10715115" y="5206510"/>
            <a:ext cx="229668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家族やお孫さん、知人、友人が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面会に来ることも可能です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フローチャート: 処理 48">
            <a:extLst>
              <a:ext uri="{FF2B5EF4-FFF2-40B4-BE49-F238E27FC236}">
                <a16:creationId xmlns:a16="http://schemas.microsoft.com/office/drawing/2014/main" id="{65D23536-4DB0-43F8-A81D-170B1F8799E2}"/>
              </a:ext>
            </a:extLst>
          </p:cNvPr>
          <p:cNvSpPr/>
          <p:nvPr/>
        </p:nvSpPr>
        <p:spPr>
          <a:xfrm>
            <a:off x="10817278" y="9580863"/>
            <a:ext cx="1697598" cy="878563"/>
          </a:xfrm>
          <a:prstGeom prst="flowChartProcess">
            <a:avLst/>
          </a:prstGeom>
          <a:noFill/>
          <a:ln w="28575">
            <a:solidFill>
              <a:srgbClr val="FF7D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0" name="図 109">
            <a:extLst>
              <a:ext uri="{FF2B5EF4-FFF2-40B4-BE49-F238E27FC236}">
                <a16:creationId xmlns:a16="http://schemas.microsoft.com/office/drawing/2014/main" id="{3CC80288-F14B-4154-ABCB-BD8C05A5498C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6374" y="9765190"/>
            <a:ext cx="961200" cy="933702"/>
          </a:xfrm>
          <a:prstGeom prst="rect">
            <a:avLst/>
          </a:prstGeom>
        </p:spPr>
      </p:pic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37B9B479-ED58-4A69-AFE0-CB4F218BD9EB}"/>
              </a:ext>
            </a:extLst>
          </p:cNvPr>
          <p:cNvSpPr txBox="1"/>
          <p:nvPr/>
        </p:nvSpPr>
        <p:spPr>
          <a:xfrm>
            <a:off x="12789542" y="9503800"/>
            <a:ext cx="104884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訪問診療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F56708BE-9260-4BC8-8FBD-C178FDEF66B0}"/>
              </a:ext>
            </a:extLst>
          </p:cNvPr>
          <p:cNvSpPr/>
          <p:nvPr/>
        </p:nvSpPr>
        <p:spPr>
          <a:xfrm>
            <a:off x="12772748" y="9477243"/>
            <a:ext cx="819949" cy="297042"/>
          </a:xfrm>
          <a:prstGeom prst="rect">
            <a:avLst/>
          </a:prstGeom>
          <a:noFill/>
          <a:ln w="28575">
            <a:solidFill>
              <a:srgbClr val="00DE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1BA740C8-E20B-4353-9CD0-645E7AB99913}"/>
              </a:ext>
            </a:extLst>
          </p:cNvPr>
          <p:cNvSpPr txBox="1"/>
          <p:nvPr/>
        </p:nvSpPr>
        <p:spPr>
          <a:xfrm>
            <a:off x="12025973" y="6864640"/>
            <a:ext cx="2699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医療・介護サービス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家族のサポートを受けながら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住み慣れた自宅で生活します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2D386B3C-6C21-4544-8825-CDFFC0266383}"/>
              </a:ext>
            </a:extLst>
          </p:cNvPr>
          <p:cNvSpPr txBox="1"/>
          <p:nvPr/>
        </p:nvSpPr>
        <p:spPr>
          <a:xfrm>
            <a:off x="6749370" y="9828705"/>
            <a:ext cx="21853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なるべく自宅で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自立した生活が送れるように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必要時は家事等のサポート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が受けられます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7A0FACFF-1785-41A9-BD0E-776B532D5AA8}"/>
              </a:ext>
            </a:extLst>
          </p:cNvPr>
          <p:cNvSpPr/>
          <p:nvPr/>
        </p:nvSpPr>
        <p:spPr>
          <a:xfrm>
            <a:off x="7238829" y="4172910"/>
            <a:ext cx="2735014" cy="255705"/>
          </a:xfrm>
          <a:prstGeom prst="rect">
            <a:avLst/>
          </a:prstGeom>
          <a:noFill/>
          <a:ln w="28575">
            <a:solidFill>
              <a:srgbClr val="FF97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9C6D1741-6A14-4CD8-9D20-8C57410D65E2}"/>
              </a:ext>
            </a:extLst>
          </p:cNvPr>
          <p:cNvSpPr txBox="1"/>
          <p:nvPr/>
        </p:nvSpPr>
        <p:spPr>
          <a:xfrm>
            <a:off x="6761966" y="9060774"/>
            <a:ext cx="17139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生活していく中で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困りごとがある際は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ケアマネジャーに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相談しましょう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5303F735-D5A7-469C-A705-4DABC610F3A7}"/>
              </a:ext>
            </a:extLst>
          </p:cNvPr>
          <p:cNvSpPr txBox="1"/>
          <p:nvPr/>
        </p:nvSpPr>
        <p:spPr>
          <a:xfrm>
            <a:off x="6536161" y="8316541"/>
            <a:ext cx="15901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徘徊した人を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見つけやすくする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サービスです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432FBBB-8121-4D27-BE57-C713A64DAFF6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164" y="5482058"/>
            <a:ext cx="1002684" cy="1757703"/>
          </a:xfrm>
          <a:prstGeom prst="rect">
            <a:avLst/>
          </a:prstGeom>
        </p:spPr>
      </p:pic>
      <p:sp>
        <p:nvSpPr>
          <p:cNvPr id="65" name="思考の吹き出し: 雲形 64">
            <a:extLst>
              <a:ext uri="{FF2B5EF4-FFF2-40B4-BE49-F238E27FC236}">
                <a16:creationId xmlns:a16="http://schemas.microsoft.com/office/drawing/2014/main" id="{ACF97763-F891-4FBD-93AD-BBDFD2B7820E}"/>
              </a:ext>
            </a:extLst>
          </p:cNvPr>
          <p:cNvSpPr/>
          <p:nvPr/>
        </p:nvSpPr>
        <p:spPr>
          <a:xfrm>
            <a:off x="2626751" y="7711934"/>
            <a:ext cx="2203477" cy="1121260"/>
          </a:xfrm>
          <a:prstGeom prst="cloudCallout">
            <a:avLst>
              <a:gd name="adj1" fmla="val -52933"/>
              <a:gd name="adj2" fmla="val 46518"/>
            </a:avLst>
          </a:prstGeom>
          <a:solidFill>
            <a:schemeClr val="bg1"/>
          </a:solidFill>
          <a:ln>
            <a:solidFill>
              <a:srgbClr val="8BE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D504998-B5FB-4502-BBE3-253AF94BB206}"/>
              </a:ext>
            </a:extLst>
          </p:cNvPr>
          <p:cNvSpPr txBox="1"/>
          <p:nvPr/>
        </p:nvSpPr>
        <p:spPr>
          <a:xfrm>
            <a:off x="2944577" y="7825244"/>
            <a:ext cx="16018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災害時に安否確認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してくれたり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緊急時に通報できる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サービスです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5BEAD66A-2E3D-486F-AECA-107A8303F9AF}"/>
              </a:ext>
            </a:extLst>
          </p:cNvPr>
          <p:cNvSpPr txBox="1"/>
          <p:nvPr/>
        </p:nvSpPr>
        <p:spPr>
          <a:xfrm>
            <a:off x="6600835" y="5716083"/>
            <a:ext cx="116246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定期的に主治医に病状を見てもらいます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00BAD1FB-FFCE-47ED-8A56-34EF9B80230B}"/>
              </a:ext>
            </a:extLst>
          </p:cNvPr>
          <p:cNvSpPr txBox="1"/>
          <p:nvPr/>
        </p:nvSpPr>
        <p:spPr>
          <a:xfrm>
            <a:off x="8626003" y="5457609"/>
            <a:ext cx="15937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デイケアや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デイサービスを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利用しながら心身の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状態を維持します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81A4EF66-5289-4B30-AC53-6A5F68FAF970}"/>
              </a:ext>
            </a:extLst>
          </p:cNvPr>
          <p:cNvSpPr txBox="1"/>
          <p:nvPr/>
        </p:nvSpPr>
        <p:spPr>
          <a:xfrm>
            <a:off x="7501023" y="6341754"/>
            <a:ext cx="145662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サービスを使いながら自宅で過ごすのか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施設で生活するのか検討する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フリーフォーム: 図形 56">
            <a:extLst>
              <a:ext uri="{FF2B5EF4-FFF2-40B4-BE49-F238E27FC236}">
                <a16:creationId xmlns:a16="http://schemas.microsoft.com/office/drawing/2014/main" id="{84E6952C-D395-47E4-B1F2-BE8FA67B9D6D}"/>
              </a:ext>
            </a:extLst>
          </p:cNvPr>
          <p:cNvSpPr/>
          <p:nvPr/>
        </p:nvSpPr>
        <p:spPr>
          <a:xfrm>
            <a:off x="7152640" y="5246595"/>
            <a:ext cx="1666240" cy="1936525"/>
          </a:xfrm>
          <a:custGeom>
            <a:avLst/>
            <a:gdLst>
              <a:gd name="connsiteX0" fmla="*/ 0 w 1666240"/>
              <a:gd name="connsiteY0" fmla="*/ 1936525 h 1936525"/>
              <a:gd name="connsiteX1" fmla="*/ 193040 w 1666240"/>
              <a:gd name="connsiteY1" fmla="*/ 1113565 h 1936525"/>
              <a:gd name="connsiteX2" fmla="*/ 955040 w 1666240"/>
              <a:gd name="connsiteY2" fmla="*/ 798605 h 1936525"/>
              <a:gd name="connsiteX3" fmla="*/ 1544320 w 1666240"/>
              <a:gd name="connsiteY3" fmla="*/ 87405 h 1936525"/>
              <a:gd name="connsiteX4" fmla="*/ 1666240 w 1666240"/>
              <a:gd name="connsiteY4" fmla="*/ 36605 h 193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6240" h="1936525">
                <a:moveTo>
                  <a:pt x="0" y="1936525"/>
                </a:moveTo>
                <a:cubicBezTo>
                  <a:pt x="16933" y="1619871"/>
                  <a:pt x="33867" y="1303218"/>
                  <a:pt x="193040" y="1113565"/>
                </a:cubicBezTo>
                <a:cubicBezTo>
                  <a:pt x="352213" y="923912"/>
                  <a:pt x="729827" y="969632"/>
                  <a:pt x="955040" y="798605"/>
                </a:cubicBezTo>
                <a:cubicBezTo>
                  <a:pt x="1180253" y="627578"/>
                  <a:pt x="1425787" y="214405"/>
                  <a:pt x="1544320" y="87405"/>
                </a:cubicBezTo>
                <a:cubicBezTo>
                  <a:pt x="1662853" y="-39595"/>
                  <a:pt x="1664546" y="-1495"/>
                  <a:pt x="1666240" y="36605"/>
                </a:cubicBezTo>
              </a:path>
            </a:pathLst>
          </a:custGeom>
          <a:noFill/>
          <a:ln w="1905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79FC75FE-F437-4E7B-A42C-65A548CFB0B5}"/>
              </a:ext>
            </a:extLst>
          </p:cNvPr>
          <p:cNvSpPr txBox="1"/>
          <p:nvPr/>
        </p:nvSpPr>
        <p:spPr>
          <a:xfrm>
            <a:off x="18342" y="3126276"/>
            <a:ext cx="494189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日常生活は自立している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「要支援１・２」</a:t>
            </a: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4439EE78-D369-4940-847C-865D9BAF7573}"/>
              </a:ext>
            </a:extLst>
          </p:cNvPr>
          <p:cNvSpPr txBox="1"/>
          <p:nvPr/>
        </p:nvSpPr>
        <p:spPr>
          <a:xfrm>
            <a:off x="5054243" y="3125283"/>
            <a:ext cx="5148620" cy="831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9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周囲の見守りサポートがあれば生活できる</a:t>
            </a:r>
            <a:endParaRPr kumimoji="1" lang="en-US" altLang="ja-JP" sz="1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「要介護１・２」</a:t>
            </a: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18427D2B-AEE1-46DC-8B61-00B9A8383BD3}"/>
              </a:ext>
            </a:extLst>
          </p:cNvPr>
          <p:cNvSpPr txBox="1"/>
          <p:nvPr/>
        </p:nvSpPr>
        <p:spPr>
          <a:xfrm flipH="1">
            <a:off x="10268614" y="3123750"/>
            <a:ext cx="4864607" cy="830997"/>
          </a:xfrm>
          <a:prstGeom prst="rect">
            <a:avLst/>
          </a:prstGeom>
          <a:solidFill>
            <a:srgbClr val="FEDAF0"/>
          </a:solidFill>
        </p:spPr>
        <p:txBody>
          <a:bodyPr wrap="square">
            <a:spAutoFit/>
          </a:bodyPr>
          <a:lstStyle/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生活に介助が必要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「要介護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</a:p>
        </p:txBody>
      </p:sp>
      <p:pic>
        <p:nvPicPr>
          <p:cNvPr id="129" name="図 128">
            <a:extLst>
              <a:ext uri="{FF2B5EF4-FFF2-40B4-BE49-F238E27FC236}">
                <a16:creationId xmlns:a16="http://schemas.microsoft.com/office/drawing/2014/main" id="{D81AC394-FD4F-4E76-9A6D-D82A48D1769E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7148" y="2004299"/>
            <a:ext cx="1901803" cy="1390859"/>
          </a:xfrm>
          <a:prstGeom prst="rect">
            <a:avLst/>
          </a:prstGeom>
        </p:spPr>
      </p:pic>
      <p:sp>
        <p:nvSpPr>
          <p:cNvPr id="130" name="矢印: 右 129">
            <a:extLst>
              <a:ext uri="{FF2B5EF4-FFF2-40B4-BE49-F238E27FC236}">
                <a16:creationId xmlns:a16="http://schemas.microsoft.com/office/drawing/2014/main" id="{A6078361-CD51-484C-B754-740A7321FB2C}"/>
              </a:ext>
            </a:extLst>
          </p:cNvPr>
          <p:cNvSpPr/>
          <p:nvPr/>
        </p:nvSpPr>
        <p:spPr>
          <a:xfrm>
            <a:off x="2638183" y="7307851"/>
            <a:ext cx="910435" cy="49632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1" name="矢印: 右 130">
            <a:extLst>
              <a:ext uri="{FF2B5EF4-FFF2-40B4-BE49-F238E27FC236}">
                <a16:creationId xmlns:a16="http://schemas.microsoft.com/office/drawing/2014/main" id="{FD3A68F2-213C-48EB-B4A3-281BC9ECA23F}"/>
              </a:ext>
            </a:extLst>
          </p:cNvPr>
          <p:cNvSpPr/>
          <p:nvPr/>
        </p:nvSpPr>
        <p:spPr>
          <a:xfrm>
            <a:off x="5061793" y="7289701"/>
            <a:ext cx="910435" cy="49632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889CF3A-F8D1-4648-916F-6921798EFFB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897" y="1990545"/>
            <a:ext cx="1705471" cy="2050978"/>
          </a:xfrm>
          <a:prstGeom prst="rect">
            <a:avLst/>
          </a:prstGeom>
        </p:spPr>
      </p:pic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72180B8A-4B4B-4441-B5C6-D888B37F95E4}"/>
              </a:ext>
            </a:extLst>
          </p:cNvPr>
          <p:cNvSpPr/>
          <p:nvPr/>
        </p:nvSpPr>
        <p:spPr>
          <a:xfrm>
            <a:off x="7189123" y="7742840"/>
            <a:ext cx="1614328" cy="444468"/>
          </a:xfrm>
          <a:prstGeom prst="rect">
            <a:avLst/>
          </a:prstGeom>
          <a:solidFill>
            <a:schemeClr val="bg1"/>
          </a:solidFill>
          <a:ln w="28575">
            <a:solidFill>
              <a:srgbClr val="8BE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74672254-44BD-4368-9325-D696AF45EF08}"/>
              </a:ext>
            </a:extLst>
          </p:cNvPr>
          <p:cNvSpPr txBox="1"/>
          <p:nvPr/>
        </p:nvSpPr>
        <p:spPr>
          <a:xfrm>
            <a:off x="7250515" y="7752365"/>
            <a:ext cx="1533279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SOS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ネットワーク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に登録しました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0033A87B-F007-4F3B-BB2A-4C7730F58F16}"/>
              </a:ext>
            </a:extLst>
          </p:cNvPr>
          <p:cNvSpPr txBox="1"/>
          <p:nvPr/>
        </p:nvSpPr>
        <p:spPr>
          <a:xfrm flipH="1" flipV="1">
            <a:off x="8668211" y="7760296"/>
            <a:ext cx="1506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34" name="図 133">
            <a:extLst>
              <a:ext uri="{FF2B5EF4-FFF2-40B4-BE49-F238E27FC236}">
                <a16:creationId xmlns:a16="http://schemas.microsoft.com/office/drawing/2014/main" id="{D81AC394-FD4F-4E76-9A6D-D82A48D1769E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231" y="4320461"/>
            <a:ext cx="1901803" cy="1390859"/>
          </a:xfrm>
          <a:prstGeom prst="rect">
            <a:avLst/>
          </a:prstGeom>
        </p:spPr>
      </p:pic>
      <p:pic>
        <p:nvPicPr>
          <p:cNvPr id="135" name="Picture 2" descr="フリー素材 | ケアハウスや老人ホームに車椅子で行くおばあちゃんのイラスト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5142" y="4109152"/>
            <a:ext cx="2036173" cy="1633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2" descr="ベルが鳴る電話のイラスト | かわいいフリー素材集 いらすとや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932" y="8044961"/>
            <a:ext cx="1141872" cy="870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8" descr="食事介助のイラスト「おばあさんヘルパーさん」 | かわいいフリー素材集 いらすとや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465" y="9540522"/>
            <a:ext cx="1377213" cy="12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F3AE84EA-E2A5-4D2F-B3FB-78C3C7CB24A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flipV="1">
            <a:off x="8778608" y="5720736"/>
            <a:ext cx="3377477" cy="19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8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784</TotalTime>
  <Words>467</Words>
  <Application>Microsoft Office PowerPoint</Application>
  <PresentationFormat>ユーザー設定</PresentationFormat>
  <Paragraphs>111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介護保険課</dc:creator>
  <cp:lastModifiedBy>介護保険課</cp:lastModifiedBy>
  <cp:revision>55</cp:revision>
  <cp:lastPrinted>2024-01-05T05:33:40Z</cp:lastPrinted>
  <dcterms:created xsi:type="dcterms:W3CDTF">2023-03-24T05:53:07Z</dcterms:created>
  <dcterms:modified xsi:type="dcterms:W3CDTF">2024-01-22T02:06:41Z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533614</vt:lpwstr>
  </property>
  <property fmtid="{D5CDD505-2E9C-101B-9397-08002B2CF9AE}" name="NXPowerLiteSettings" pid="3">
    <vt:lpwstr>F74006B004C800</vt:lpwstr>
  </property>
  <property fmtid="{D5CDD505-2E9C-101B-9397-08002B2CF9AE}" name="NXPowerLiteVersion" pid="4">
    <vt:lpwstr>S9.1.4</vt:lpwstr>
  </property>
</Properties>
</file>