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ms-powerpoint.revisioninfo+xml" PartName="/ppt/revisionInfo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7" r:id="rId1"/>
  </p:sldMasterIdLst>
  <p:sldIdLst>
    <p:sldId id="256" r:id="rId2"/>
  </p:sldIdLst>
  <p:sldSz cx="15119350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介護保険課" initials="介護保険課" lastIdx="2" clrIdx="0">
    <p:extLst>
      <p:ext uri="{19B8F6BF-5375-455C-9EA6-DF929625EA0E}">
        <p15:presenceInfo xmlns:p15="http://schemas.microsoft.com/office/powerpoint/2012/main" userId="介護保険課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3D3"/>
    <a:srgbClr val="FCEDBC"/>
    <a:srgbClr val="FF6600"/>
    <a:srgbClr val="FF9900"/>
    <a:srgbClr val="F83EB6"/>
    <a:srgbClr val="550301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319DC8-7937-4A51-95D7-69D54397E203}" v="10" dt="2024-01-05T06:37:52.2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52" d="100"/>
          <a:sy n="52" d="100"/>
        </p:scale>
        <p:origin x="139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7167692" y="1823955"/>
            <a:ext cx="7961196" cy="7785476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963" y="831586"/>
            <a:ext cx="10176647" cy="4870716"/>
          </a:xfrm>
        </p:spPr>
        <p:txBody>
          <a:bodyPr anchor="b">
            <a:normAutofit/>
          </a:bodyPr>
          <a:lstStyle>
            <a:lvl1pPr algn="l">
              <a:defRPr sz="6860">
                <a:effectLst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1962" y="5992697"/>
            <a:ext cx="8191715" cy="2983147"/>
          </a:xfrm>
        </p:spPr>
        <p:txBody>
          <a:bodyPr anchor="t">
            <a:normAutofit/>
          </a:bodyPr>
          <a:lstStyle>
            <a:lvl1pPr marL="0" indent="0" algn="l">
              <a:buNone/>
              <a:defRPr sz="3118">
                <a:solidFill>
                  <a:schemeClr val="bg2">
                    <a:lumMod val="50000"/>
                  </a:schemeClr>
                </a:solidFill>
              </a:defRPr>
            </a:lvl1pPr>
            <a:lvl2pPr marL="712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25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3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51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63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7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89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702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EFDA-FC52-4A40-9871-896F5389E3C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02DB-4423-42FA-A766-5C4382572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00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963" y="7009078"/>
            <a:ext cx="10838291" cy="237595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881962" y="831585"/>
            <a:ext cx="13355426" cy="4870715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494"/>
            </a:lvl1pPr>
            <a:lvl2pPr marL="712775" indent="0">
              <a:buNone/>
              <a:defRPr sz="2494"/>
            </a:lvl2pPr>
            <a:lvl3pPr marL="1425550" indent="0">
              <a:buNone/>
              <a:defRPr sz="2494"/>
            </a:lvl3pPr>
            <a:lvl4pPr marL="2138324" indent="0">
              <a:buNone/>
              <a:defRPr sz="2494"/>
            </a:lvl4pPr>
            <a:lvl5pPr marL="2851099" indent="0">
              <a:buNone/>
              <a:defRPr sz="2494"/>
            </a:lvl5pPr>
            <a:lvl6pPr marL="3563874" indent="0">
              <a:buNone/>
              <a:defRPr sz="2494"/>
            </a:lvl6pPr>
            <a:lvl7pPr marL="4276649" indent="0">
              <a:buNone/>
              <a:defRPr sz="2494"/>
            </a:lvl7pPr>
            <a:lvl8pPr marL="4989424" indent="0">
              <a:buNone/>
              <a:defRPr sz="2494"/>
            </a:lvl8pPr>
            <a:lvl9pPr marL="5702198" indent="0">
              <a:buNone/>
              <a:defRPr sz="2494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259949" y="5992695"/>
            <a:ext cx="12039480" cy="712788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2494"/>
            </a:lvl1pPr>
            <a:lvl2pPr marL="712775" indent="0">
              <a:buFontTx/>
              <a:buNone/>
              <a:defRPr/>
            </a:lvl2pPr>
            <a:lvl3pPr marL="1425550" indent="0">
              <a:buFontTx/>
              <a:buNone/>
              <a:defRPr/>
            </a:lvl3pPr>
            <a:lvl4pPr marL="2138324" indent="0">
              <a:buFontTx/>
              <a:buNone/>
              <a:defRPr/>
            </a:lvl4pPr>
            <a:lvl5pPr marL="2851099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EFDA-FC52-4A40-9871-896F5389E3C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02DB-4423-42FA-A766-5C4382572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6576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962" y="831585"/>
            <a:ext cx="13355426" cy="4514321"/>
          </a:xfrm>
        </p:spPr>
        <p:txBody>
          <a:bodyPr anchor="ctr">
            <a:normAutofit/>
          </a:bodyPr>
          <a:lstStyle>
            <a:lvl1pPr algn="l">
              <a:defRPr sz="4365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962" y="6415088"/>
            <a:ext cx="10555026" cy="2969948"/>
          </a:xfrm>
        </p:spPr>
        <p:txBody>
          <a:bodyPr anchor="ctr">
            <a:normAutofit/>
          </a:bodyPr>
          <a:lstStyle>
            <a:lvl1pPr marL="0" indent="0" algn="l">
              <a:buNone/>
              <a:defRPr sz="2806">
                <a:solidFill>
                  <a:schemeClr val="bg2">
                    <a:lumMod val="50000"/>
                  </a:schemeClr>
                </a:solidFill>
              </a:defRPr>
            </a:lvl1pPr>
            <a:lvl2pPr marL="712775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EFDA-FC52-4A40-9871-896F5389E3C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02DB-4423-42FA-A766-5C4382572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5737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5841" y="831585"/>
            <a:ext cx="11342467" cy="4514321"/>
          </a:xfrm>
        </p:spPr>
        <p:txBody>
          <a:bodyPr anchor="ctr">
            <a:normAutofit/>
          </a:bodyPr>
          <a:lstStyle>
            <a:lvl1pPr algn="l">
              <a:defRPr sz="4365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763925" y="5345906"/>
            <a:ext cx="10586301" cy="752387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712775" indent="0">
              <a:buFontTx/>
              <a:buNone/>
              <a:defRPr/>
            </a:lvl2pPr>
            <a:lvl3pPr marL="1425550" indent="0">
              <a:buFontTx/>
              <a:buNone/>
              <a:defRPr/>
            </a:lvl3pPr>
            <a:lvl4pPr marL="2138324" indent="0">
              <a:buFontTx/>
              <a:buNone/>
              <a:defRPr/>
            </a:lvl4pPr>
            <a:lvl5pPr marL="2851099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963" y="6705488"/>
            <a:ext cx="10553057" cy="2679548"/>
          </a:xfrm>
        </p:spPr>
        <p:txBody>
          <a:bodyPr anchor="ctr">
            <a:normAutofit/>
          </a:bodyPr>
          <a:lstStyle>
            <a:lvl1pPr marL="0" indent="0" algn="l">
              <a:buNone/>
              <a:defRPr sz="3118">
                <a:solidFill>
                  <a:schemeClr val="bg2">
                    <a:lumMod val="50000"/>
                  </a:schemeClr>
                </a:solidFill>
              </a:defRPr>
            </a:lvl1pPr>
            <a:lvl2pPr marL="712775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EFDA-FC52-4A40-9871-896F5389E3C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02DB-4423-42FA-A766-5C4382572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377985" y="1107883"/>
            <a:ext cx="756164" cy="911682"/>
          </a:xfrm>
          <a:prstGeom prst="rect">
            <a:avLst/>
          </a:prstGeom>
        </p:spPr>
        <p:txBody>
          <a:bodyPr vert="horz" lIns="142558" tIns="71279" rIns="142558" bIns="71279" rtlCol="0" anchor="ctr">
            <a:noAutofit/>
          </a:bodyPr>
          <a:lstStyle/>
          <a:p>
            <a:pPr lvl="0"/>
            <a:r>
              <a:rPr lang="en-US" sz="12472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725454" y="4316326"/>
            <a:ext cx="756164" cy="911682"/>
          </a:xfrm>
          <a:prstGeom prst="rect">
            <a:avLst/>
          </a:prstGeom>
        </p:spPr>
        <p:txBody>
          <a:bodyPr vert="horz" lIns="142558" tIns="71279" rIns="142558" bIns="71279" rtlCol="0" anchor="ctr">
            <a:noAutofit/>
          </a:bodyPr>
          <a:lstStyle/>
          <a:p>
            <a:pPr lvl="0" algn="r"/>
            <a:r>
              <a:rPr lang="en-US" sz="12472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3039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963" y="5345906"/>
            <a:ext cx="10553057" cy="2646294"/>
          </a:xfrm>
        </p:spPr>
        <p:txBody>
          <a:bodyPr anchor="b">
            <a:normAutofit/>
          </a:bodyPr>
          <a:lstStyle>
            <a:lvl1pPr algn="l">
              <a:defRPr sz="4365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962" y="8002459"/>
            <a:ext cx="10555026" cy="1382576"/>
          </a:xfrm>
        </p:spPr>
        <p:txBody>
          <a:bodyPr anchor="t">
            <a:normAutofit/>
          </a:bodyPr>
          <a:lstStyle>
            <a:lvl1pPr marL="0" indent="0" algn="l">
              <a:buNone/>
              <a:defRPr sz="2806">
                <a:solidFill>
                  <a:schemeClr val="bg2">
                    <a:lumMod val="50000"/>
                  </a:schemeClr>
                </a:solidFill>
              </a:defRPr>
            </a:lvl1pPr>
            <a:lvl2pPr marL="712775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EFDA-FC52-4A40-9871-896F5389E3C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02DB-4423-42FA-A766-5C4382572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5538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5842" y="831585"/>
            <a:ext cx="11342466" cy="4514321"/>
          </a:xfrm>
        </p:spPr>
        <p:txBody>
          <a:bodyPr anchor="ctr">
            <a:normAutofit/>
          </a:bodyPr>
          <a:lstStyle>
            <a:lvl1pPr algn="l">
              <a:defRPr sz="4365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81963" y="6058694"/>
            <a:ext cx="10553057" cy="163677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3118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962" y="7721865"/>
            <a:ext cx="10553055" cy="1663171"/>
          </a:xfrm>
        </p:spPr>
        <p:txBody>
          <a:bodyPr anchor="t">
            <a:normAutofit/>
          </a:bodyPr>
          <a:lstStyle>
            <a:lvl1pPr marL="0" indent="0" algn="l">
              <a:buNone/>
              <a:defRPr sz="2806">
                <a:solidFill>
                  <a:schemeClr val="bg2">
                    <a:lumMod val="50000"/>
                  </a:schemeClr>
                </a:solidFill>
              </a:defRPr>
            </a:lvl1pPr>
            <a:lvl2pPr marL="712775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EFDA-FC52-4A40-9871-896F5389E3C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02DB-4423-42FA-A766-5C4382572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377985" y="1107883"/>
            <a:ext cx="756164" cy="911682"/>
          </a:xfrm>
          <a:prstGeom prst="rect">
            <a:avLst/>
          </a:prstGeom>
        </p:spPr>
        <p:txBody>
          <a:bodyPr vert="horz" lIns="142558" tIns="71279" rIns="142558" bIns="71279" rtlCol="0" anchor="ctr">
            <a:noAutofit/>
          </a:bodyPr>
          <a:lstStyle/>
          <a:p>
            <a:pPr lvl="0"/>
            <a:r>
              <a:rPr lang="en-US" sz="12472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725454" y="4316326"/>
            <a:ext cx="756164" cy="911682"/>
          </a:xfrm>
          <a:prstGeom prst="rect">
            <a:avLst/>
          </a:prstGeom>
        </p:spPr>
        <p:txBody>
          <a:bodyPr vert="horz" lIns="142558" tIns="71279" rIns="142558" bIns="71279" rtlCol="0" anchor="ctr">
            <a:noAutofit/>
          </a:bodyPr>
          <a:lstStyle/>
          <a:p>
            <a:pPr lvl="0" algn="r"/>
            <a:r>
              <a:rPr lang="en-US" sz="12472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5476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962" y="831585"/>
            <a:ext cx="12443466" cy="4514321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4365" b="0" dirty="0"/>
            </a:lvl1pPr>
          </a:lstStyle>
          <a:p>
            <a:pPr marL="0" lv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81963" y="6124694"/>
            <a:ext cx="10553057" cy="1306777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3118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962" y="7431474"/>
            <a:ext cx="10553055" cy="1953563"/>
          </a:xfrm>
        </p:spPr>
        <p:txBody>
          <a:bodyPr anchor="t">
            <a:normAutofit/>
          </a:bodyPr>
          <a:lstStyle>
            <a:lvl1pPr marL="0" indent="0" algn="l">
              <a:buNone/>
              <a:defRPr sz="2806">
                <a:solidFill>
                  <a:schemeClr val="bg2">
                    <a:lumMod val="50000"/>
                  </a:schemeClr>
                </a:solidFill>
              </a:defRPr>
            </a:lvl1pPr>
            <a:lvl2pPr marL="712775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EFDA-FC52-4A40-9871-896F5389E3C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02DB-4423-42FA-A766-5C4382572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352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963" y="7009078"/>
            <a:ext cx="10838291" cy="2375958"/>
          </a:xfrm>
        </p:spPr>
        <p:txBody>
          <a:bodyPr>
            <a:normAutofit/>
          </a:bodyPr>
          <a:lstStyle>
            <a:lvl1pPr algn="l">
              <a:defRPr sz="43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1963" y="831587"/>
            <a:ext cx="10838291" cy="5873902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EFDA-FC52-4A40-9871-896F5389E3C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02DB-4423-42FA-A766-5C4382572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0404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57370" y="831586"/>
            <a:ext cx="3380018" cy="6890279"/>
          </a:xfrm>
        </p:spPr>
        <p:txBody>
          <a:bodyPr vert="eaVert">
            <a:normAutofit/>
          </a:bodyPr>
          <a:lstStyle>
            <a:lvl1pPr>
              <a:defRPr sz="43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1962" y="831586"/>
            <a:ext cx="9672832" cy="855345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EFDA-FC52-4A40-9871-896F5389E3C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02DB-4423-42FA-A766-5C4382572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640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963" y="7009078"/>
            <a:ext cx="10838291" cy="237595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1963" y="831586"/>
            <a:ext cx="10838291" cy="5873902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EFDA-FC52-4A40-9871-896F5389E3C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02DB-4423-42FA-A766-5C4382572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83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962" y="3088745"/>
            <a:ext cx="10586303" cy="3616737"/>
          </a:xfrm>
        </p:spPr>
        <p:txBody>
          <a:bodyPr anchor="b">
            <a:normAutofit/>
          </a:bodyPr>
          <a:lstStyle>
            <a:lvl1pPr algn="l">
              <a:defRPr sz="4989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963" y="6995878"/>
            <a:ext cx="10586301" cy="2389159"/>
          </a:xfrm>
        </p:spPr>
        <p:txBody>
          <a:bodyPr anchor="t">
            <a:normAutofit/>
          </a:bodyPr>
          <a:lstStyle>
            <a:lvl1pPr marL="0" indent="0" algn="l">
              <a:buNone/>
              <a:defRPr sz="2806">
                <a:solidFill>
                  <a:schemeClr val="bg2">
                    <a:lumMod val="50000"/>
                  </a:schemeClr>
                </a:solidFill>
              </a:defRPr>
            </a:lvl1pPr>
            <a:lvl2pPr marL="712775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EFDA-FC52-4A40-9871-896F5389E3C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02DB-4423-42FA-A766-5C4382572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2521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963" y="7009078"/>
            <a:ext cx="10838291" cy="2375958"/>
          </a:xfrm>
        </p:spPr>
        <p:txBody>
          <a:bodyPr>
            <a:normAutofit/>
          </a:bodyPr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881963" y="831586"/>
            <a:ext cx="6531161" cy="5873898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7709086" y="831586"/>
            <a:ext cx="6528302" cy="5860697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EFDA-FC52-4A40-9871-896F5389E3C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02DB-4423-42FA-A766-5C4382572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915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963" y="7009078"/>
            <a:ext cx="10838291" cy="2375958"/>
          </a:xfrm>
        </p:spPr>
        <p:txBody>
          <a:bodyPr>
            <a:normAutofit/>
          </a:bodyPr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947" y="831586"/>
            <a:ext cx="6145735" cy="950383"/>
          </a:xfrm>
        </p:spPr>
        <p:txBody>
          <a:bodyPr anchor="b">
            <a:noAutofit/>
          </a:bodyPr>
          <a:lstStyle>
            <a:lvl1pPr marL="0" indent="0">
              <a:buNone/>
              <a:defRPr sz="3742" b="0" cap="all">
                <a:solidFill>
                  <a:schemeClr val="tx1"/>
                </a:solidFill>
              </a:defRPr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961" y="1781970"/>
            <a:ext cx="6523720" cy="4923514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27635" y="883560"/>
            <a:ext cx="6223754" cy="898409"/>
          </a:xfrm>
        </p:spPr>
        <p:txBody>
          <a:bodyPr anchor="b">
            <a:noAutofit/>
          </a:bodyPr>
          <a:lstStyle>
            <a:lvl1pPr marL="0" indent="0">
              <a:buNone/>
              <a:defRPr sz="3742" b="0" cap="all">
                <a:solidFill>
                  <a:schemeClr val="tx1"/>
                </a:solidFill>
              </a:defRPr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09087" y="1781969"/>
            <a:ext cx="6542302" cy="4910314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EFDA-FC52-4A40-9871-896F5389E3C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02DB-4423-42FA-A766-5C4382572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739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963" y="7009078"/>
            <a:ext cx="10838291" cy="2375958"/>
          </a:xfrm>
        </p:spPr>
        <p:txBody>
          <a:bodyPr>
            <a:normAutofit/>
          </a:bodyPr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EFDA-FC52-4A40-9871-896F5389E3C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02DB-4423-42FA-A766-5C4382572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863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EFDA-FC52-4A40-9871-896F5389E3C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02DB-4423-42FA-A766-5C4382572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901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9615" y="831586"/>
            <a:ext cx="5291773" cy="2375958"/>
          </a:xfrm>
        </p:spPr>
        <p:txBody>
          <a:bodyPr anchor="b">
            <a:normAutofit/>
          </a:bodyPr>
          <a:lstStyle>
            <a:lvl1pPr algn="l">
              <a:defRPr sz="3118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1961" y="831586"/>
            <a:ext cx="7339358" cy="855345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9615" y="3445144"/>
            <a:ext cx="5291773" cy="3260343"/>
          </a:xfrm>
        </p:spPr>
        <p:txBody>
          <a:bodyPr anchor="t">
            <a:normAutofit/>
          </a:bodyPr>
          <a:lstStyle>
            <a:lvl1pPr marL="0" indent="0">
              <a:buNone/>
              <a:defRPr sz="2494"/>
            </a:lvl1pPr>
            <a:lvl2pPr marL="712775" indent="0">
              <a:buNone/>
              <a:defRPr sz="1871"/>
            </a:lvl2pPr>
            <a:lvl3pPr marL="1425550" indent="0">
              <a:buNone/>
              <a:defRPr sz="1559"/>
            </a:lvl3pPr>
            <a:lvl4pPr marL="2138324" indent="0">
              <a:buNone/>
              <a:defRPr sz="1403"/>
            </a:lvl4pPr>
            <a:lvl5pPr marL="2851099" indent="0">
              <a:buNone/>
              <a:defRPr sz="1403"/>
            </a:lvl5pPr>
            <a:lvl6pPr marL="3563874" indent="0">
              <a:buNone/>
              <a:defRPr sz="1403"/>
            </a:lvl6pPr>
            <a:lvl7pPr marL="4276649" indent="0">
              <a:buNone/>
              <a:defRPr sz="1403"/>
            </a:lvl7pPr>
            <a:lvl8pPr marL="4989424" indent="0">
              <a:buNone/>
              <a:defRPr sz="1403"/>
            </a:lvl8pPr>
            <a:lvl9pPr marL="5702198" indent="0">
              <a:buNone/>
              <a:defRPr sz="140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EFDA-FC52-4A40-9871-896F5389E3C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02DB-4423-42FA-A766-5C4382572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624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3680" y="2257160"/>
            <a:ext cx="5891748" cy="1781969"/>
          </a:xfrm>
        </p:spPr>
        <p:txBody>
          <a:bodyPr anchor="b">
            <a:normAutofit/>
          </a:bodyPr>
          <a:lstStyle>
            <a:lvl1pPr algn="l">
              <a:defRPr sz="3742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1259946" y="1425575"/>
            <a:ext cx="5424999" cy="7484269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494"/>
            </a:lvl1pPr>
            <a:lvl2pPr marL="712775" indent="0">
              <a:buNone/>
              <a:defRPr sz="2494"/>
            </a:lvl2pPr>
            <a:lvl3pPr marL="1425550" indent="0">
              <a:buNone/>
              <a:defRPr sz="2494"/>
            </a:lvl3pPr>
            <a:lvl4pPr marL="2138324" indent="0">
              <a:buNone/>
              <a:defRPr sz="2494"/>
            </a:lvl4pPr>
            <a:lvl5pPr marL="2851099" indent="0">
              <a:buNone/>
              <a:defRPr sz="2494"/>
            </a:lvl5pPr>
            <a:lvl6pPr marL="3563874" indent="0">
              <a:buNone/>
              <a:defRPr sz="2494"/>
            </a:lvl6pPr>
            <a:lvl7pPr marL="4276649" indent="0">
              <a:buNone/>
              <a:defRPr sz="2494"/>
            </a:lvl7pPr>
            <a:lvl8pPr marL="4989424" indent="0">
              <a:buNone/>
              <a:defRPr sz="2494"/>
            </a:lvl8pPr>
            <a:lvl9pPr marL="5702198" indent="0">
              <a:buNone/>
              <a:defRPr sz="2494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4056" y="4276725"/>
            <a:ext cx="5893344" cy="3247143"/>
          </a:xfrm>
        </p:spPr>
        <p:txBody>
          <a:bodyPr anchor="t">
            <a:normAutofit/>
          </a:bodyPr>
          <a:lstStyle>
            <a:lvl1pPr marL="0" indent="0">
              <a:buNone/>
              <a:defRPr sz="2806"/>
            </a:lvl1pPr>
            <a:lvl2pPr marL="712775" indent="0">
              <a:buNone/>
              <a:defRPr sz="1871"/>
            </a:lvl2pPr>
            <a:lvl3pPr marL="1425550" indent="0">
              <a:buNone/>
              <a:defRPr sz="1559"/>
            </a:lvl3pPr>
            <a:lvl4pPr marL="2138324" indent="0">
              <a:buNone/>
              <a:defRPr sz="1403"/>
            </a:lvl4pPr>
            <a:lvl5pPr marL="2851099" indent="0">
              <a:buNone/>
              <a:defRPr sz="1403"/>
            </a:lvl5pPr>
            <a:lvl6pPr marL="3563874" indent="0">
              <a:buNone/>
              <a:defRPr sz="1403"/>
            </a:lvl6pPr>
            <a:lvl7pPr marL="4276649" indent="0">
              <a:buNone/>
              <a:defRPr sz="1403"/>
            </a:lvl7pPr>
            <a:lvl8pPr marL="4989424" indent="0">
              <a:buNone/>
              <a:defRPr sz="1403"/>
            </a:lvl8pPr>
            <a:lvl9pPr marL="5702198" indent="0">
              <a:buNone/>
              <a:defRPr sz="140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EFDA-FC52-4A40-9871-896F5389E3C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81962" y="9622633"/>
            <a:ext cx="9609524" cy="56924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02DB-4423-42FA-A766-5C4382572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042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1029776" y="6071895"/>
            <a:ext cx="4084830" cy="4144727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1963" y="7009078"/>
            <a:ext cx="10838291" cy="237595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963" y="831587"/>
            <a:ext cx="10838291" cy="5873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285705" y="9622637"/>
            <a:ext cx="1984932" cy="56924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559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242EFDA-FC52-4A40-9871-896F5389E3C8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81962" y="9622633"/>
            <a:ext cx="9609524" cy="56924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559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854798" y="8697003"/>
            <a:ext cx="1416872" cy="10444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365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93F02DB-4423-42FA-A766-5C4382572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72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8" r:id="rId1"/>
    <p:sldLayoutId id="2147483979" r:id="rId2"/>
    <p:sldLayoutId id="2147483980" r:id="rId3"/>
    <p:sldLayoutId id="2147483981" r:id="rId4"/>
    <p:sldLayoutId id="2147483982" r:id="rId5"/>
    <p:sldLayoutId id="2147483983" r:id="rId6"/>
    <p:sldLayoutId id="2147483984" r:id="rId7"/>
    <p:sldLayoutId id="2147483985" r:id="rId8"/>
    <p:sldLayoutId id="2147483986" r:id="rId9"/>
    <p:sldLayoutId id="2147483987" r:id="rId10"/>
    <p:sldLayoutId id="2147483988" r:id="rId11"/>
    <p:sldLayoutId id="2147483989" r:id="rId12"/>
    <p:sldLayoutId id="2147483990" r:id="rId13"/>
    <p:sldLayoutId id="2147483991" r:id="rId14"/>
    <p:sldLayoutId id="2147483992" r:id="rId15"/>
    <p:sldLayoutId id="2147483993" r:id="rId16"/>
    <p:sldLayoutId id="2147483994" r:id="rId17"/>
  </p:sldLayoutIdLst>
  <p:txStyles>
    <p:titleStyle>
      <a:lvl1pPr algn="l" defTabSz="712775" rtl="0" eaLnBrk="1" latinLnBrk="0" hangingPunct="1">
        <a:spcBef>
          <a:spcPct val="0"/>
        </a:spcBef>
        <a:buNone/>
        <a:defRPr kumimoji="1" sz="4989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45484" indent="-445484" algn="l" defTabSz="712775" rtl="0" eaLnBrk="1" latinLnBrk="0" hangingPunct="1">
        <a:spcBef>
          <a:spcPct val="20000"/>
        </a:spcBef>
        <a:spcAft>
          <a:spcPts val="935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311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1158259" indent="-445484" algn="l" defTabSz="712775" rtl="0" eaLnBrk="1" latinLnBrk="0" hangingPunct="1">
        <a:spcBef>
          <a:spcPct val="20000"/>
        </a:spcBef>
        <a:spcAft>
          <a:spcPts val="935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806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871034" indent="-445484" algn="l" defTabSz="712775" rtl="0" eaLnBrk="1" latinLnBrk="0" hangingPunct="1">
        <a:spcBef>
          <a:spcPct val="20000"/>
        </a:spcBef>
        <a:spcAft>
          <a:spcPts val="935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494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2405615" indent="-267291" algn="l" defTabSz="712775" rtl="0" eaLnBrk="1" latinLnBrk="0" hangingPunct="1">
        <a:spcBef>
          <a:spcPct val="20000"/>
        </a:spcBef>
        <a:spcAft>
          <a:spcPts val="935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183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3118390" indent="-267291" algn="l" defTabSz="712775" rtl="0" eaLnBrk="1" latinLnBrk="0" hangingPunct="1">
        <a:spcBef>
          <a:spcPct val="20000"/>
        </a:spcBef>
        <a:spcAft>
          <a:spcPts val="935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183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3920261" indent="-356387" algn="l" defTabSz="712775" rtl="0" eaLnBrk="1" latinLnBrk="0" hangingPunct="1">
        <a:spcBef>
          <a:spcPct val="20000"/>
        </a:spcBef>
        <a:spcAft>
          <a:spcPts val="935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183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4633036" indent="-356387" algn="l" defTabSz="712775" rtl="0" eaLnBrk="1" latinLnBrk="0" hangingPunct="1">
        <a:spcBef>
          <a:spcPct val="20000"/>
        </a:spcBef>
        <a:spcAft>
          <a:spcPts val="935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183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5345811" indent="-356387" algn="l" defTabSz="712775" rtl="0" eaLnBrk="1" latinLnBrk="0" hangingPunct="1">
        <a:spcBef>
          <a:spcPct val="20000"/>
        </a:spcBef>
        <a:spcAft>
          <a:spcPts val="935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183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6058586" indent="-356387" algn="l" defTabSz="712775" rtl="0" eaLnBrk="1" latinLnBrk="0" hangingPunct="1">
        <a:spcBef>
          <a:spcPct val="20000"/>
        </a:spcBef>
        <a:spcAft>
          <a:spcPts val="935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183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2775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712775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712775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712775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712775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712775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712775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712775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712775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8" Target="../media/image5.png" Type="http://schemas.openxmlformats.org/officeDocument/2006/relationships/image"/><Relationship Id="rId3" Target="../media/image2.jpeg" Type="http://schemas.openxmlformats.org/officeDocument/2006/relationships/image"/><Relationship Id="rId7" Target="../media/image4.pn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Relationship Id="rId6" Target="https://www.city.hannan.lg.jp/kakuka/fukushi/kaigo/shisetsu/juutakusisetu.html" TargetMode="External" Type="http://schemas.openxmlformats.org/officeDocument/2006/relationships/hyperlink"/><Relationship Id="rId5" Target="https://www.city.hannan.lg.jp/kakuka/fukushi/kaigo/houkatsu/ninntisyounituite/keapasuhannnan.html" TargetMode="External" Type="http://schemas.openxmlformats.org/officeDocument/2006/relationships/hyperlink"/><Relationship Id="rId4" Target="../media/image3.jpeg" Type="http://schemas.openxmlformats.org/officeDocument/2006/relationships/image"/><Relationship Id="rId9" Target="../media/image6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47FB27FE-BC70-42DC-ACC4-A7BF8713A790}"/>
              </a:ext>
            </a:extLst>
          </p:cNvPr>
          <p:cNvSpPr/>
          <p:nvPr/>
        </p:nvSpPr>
        <p:spPr>
          <a:xfrm>
            <a:off x="1033041" y="229815"/>
            <a:ext cx="5590028" cy="806566"/>
          </a:xfrm>
          <a:prstGeom prst="round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ja-JP" sz="245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8573CC-41BB-4FC7-866E-E9BB39F84BB8}"/>
              </a:ext>
            </a:extLst>
          </p:cNvPr>
          <p:cNvSpPr txBox="1"/>
          <p:nvPr/>
        </p:nvSpPr>
        <p:spPr>
          <a:xfrm>
            <a:off x="8060046" y="729539"/>
            <a:ext cx="4490651" cy="36933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dirty="0" kumimoji="1" lang="ja-JP">
                <a:solidFill>
                  <a:schemeClr val="bg1"/>
                </a:solidFill>
                <a:latin charset="-128" panose="020F0600000000000000" pitchFamily="50" typeface="HG丸ｺﾞｼｯｸM-PRO"/>
                <a:ea charset="-128" panose="020F0600000000000000" pitchFamily="50" typeface="HG丸ｺﾞｼｯｸM-PRO"/>
              </a:rPr>
              <a:t>～認知症にやさしいまちはんなん～</a:t>
            </a:r>
            <a:endParaRPr altLang="en-US" b="1" dirty="0" kumimoji="1" lang="ja-JP">
              <a:latin charset="-128" panose="020F0600000000000000" pitchFamily="50" typeface="HG丸ｺﾞｼｯｸM-PRO"/>
              <a:ea charset="-128" panose="020F0600000000000000" pitchFamily="50" typeface="HG丸ｺﾞｼｯｸM-PRO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D3399EA-5F79-4013-BA0B-326C029A7496}"/>
              </a:ext>
            </a:extLst>
          </p:cNvPr>
          <p:cNvSpPr txBox="1"/>
          <p:nvPr/>
        </p:nvSpPr>
        <p:spPr>
          <a:xfrm>
            <a:off x="7933161" y="206319"/>
            <a:ext cx="6467438" cy="70788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dirty="0" kumimoji="1" lang="ja-JP" sz="4000">
                <a:solidFill>
                  <a:schemeClr val="bg1"/>
                </a:solidFill>
              </a:rPr>
              <a:t>認知症ケアパスはんなん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7DE93DF-85B7-4853-9DFC-C25C93EAAA82}"/>
              </a:ext>
            </a:extLst>
          </p:cNvPr>
          <p:cNvSpPr txBox="1"/>
          <p:nvPr/>
        </p:nvSpPr>
        <p:spPr>
          <a:xfrm>
            <a:off x="1070205" y="243194"/>
            <a:ext cx="5360278" cy="798295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dirty="0" kumimoji="1" lang="ja-JP" sz="1529">
                <a:solidFill>
                  <a:schemeClr val="bg1"/>
                </a:solidFill>
              </a:rPr>
              <a:t>認知症予防につなげよう！</a:t>
            </a:r>
            <a:endParaRPr altLang="ja-JP" dirty="0" kumimoji="1" lang="en-US" sz="1529">
              <a:solidFill>
                <a:schemeClr val="bg1"/>
              </a:solidFill>
            </a:endParaRPr>
          </a:p>
          <a:p>
            <a:r>
              <a:rPr altLang="en-US" dirty="0" kumimoji="1" lang="ja-JP" sz="1529">
                <a:solidFill>
                  <a:schemeClr val="bg1"/>
                </a:solidFill>
              </a:rPr>
              <a:t>●有酸素運動　●バランスのいい食生活　●早期の受診</a:t>
            </a:r>
            <a:endParaRPr altLang="ja-JP" dirty="0" kumimoji="1" lang="en-US" sz="1529">
              <a:solidFill>
                <a:schemeClr val="bg1"/>
              </a:solidFill>
            </a:endParaRPr>
          </a:p>
          <a:p>
            <a:r>
              <a:rPr altLang="en-US" dirty="0" kumimoji="1" lang="ja-JP" sz="1529">
                <a:solidFill>
                  <a:schemeClr val="bg1"/>
                </a:solidFill>
              </a:rPr>
              <a:t>●生活リズムを整える　●閉じこもらずに外出しよう　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720A894-4F85-4EE7-8AAA-F907BCAB15C1}"/>
              </a:ext>
            </a:extLst>
          </p:cNvPr>
          <p:cNvSpPr txBox="1"/>
          <p:nvPr/>
        </p:nvSpPr>
        <p:spPr>
          <a:xfrm>
            <a:off x="1060718" y="1074336"/>
            <a:ext cx="5534414" cy="798295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dirty="0" kumimoji="1" lang="ja-JP" sz="1529">
                <a:solidFill>
                  <a:schemeClr val="bg1"/>
                </a:solidFill>
              </a:rPr>
              <a:t>認知症の人と接する際のポイント</a:t>
            </a:r>
            <a:endParaRPr altLang="ja-JP" dirty="0" kumimoji="1" lang="en-US" sz="1529">
              <a:solidFill>
                <a:schemeClr val="bg1"/>
              </a:solidFill>
            </a:endParaRPr>
          </a:p>
          <a:p>
            <a:r>
              <a:rPr altLang="ja-JP" dirty="0" kumimoji="1" lang="en-US" sz="1529">
                <a:solidFill>
                  <a:schemeClr val="bg1"/>
                </a:solidFill>
              </a:rPr>
              <a:t>3</a:t>
            </a:r>
            <a:r>
              <a:rPr altLang="en-US" dirty="0" kumimoji="1" lang="ja-JP" sz="1529">
                <a:solidFill>
                  <a:schemeClr val="bg1"/>
                </a:solidFill>
              </a:rPr>
              <a:t>つのない</a:t>
            </a:r>
            <a:endParaRPr altLang="ja-JP" dirty="0" kumimoji="1" lang="en-US" sz="1529">
              <a:solidFill>
                <a:schemeClr val="bg1"/>
              </a:solidFill>
            </a:endParaRPr>
          </a:p>
          <a:p>
            <a:r>
              <a:rPr altLang="en-US" dirty="0" kumimoji="1" lang="ja-JP" sz="1529">
                <a:solidFill>
                  <a:schemeClr val="bg1"/>
                </a:solidFill>
              </a:rPr>
              <a:t>①驚かせない　②急がせない　③傷つけない</a:t>
            </a:r>
            <a:endParaRPr altLang="en-US" dirty="0" kumimoji="1" lang="ja-JP" sz="2450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1F6260CD-43B3-49A2-BF0D-CFAA59E61B83}"/>
              </a:ext>
            </a:extLst>
          </p:cNvPr>
          <p:cNvPicPr>
            <a:picLocks noChangeAspect="1"/>
          </p:cNvPicPr>
          <p:nvPr/>
        </p:nvPicPr>
        <p:blipFill rotWithShape="1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2"/>
          <a:stretch/>
        </p:blipFill>
        <p:spPr>
          <a:xfrm>
            <a:off x="674867" y="2290352"/>
            <a:ext cx="3166459" cy="6091200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6A6DA227-9471-4F1F-9EC8-D6BDFBF23787}"/>
              </a:ext>
            </a:extLst>
          </p:cNvPr>
          <p:cNvPicPr>
            <a:picLocks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57"/>
          <a:stretch/>
        </p:blipFill>
        <p:spPr>
          <a:xfrm>
            <a:off x="3969061" y="2278513"/>
            <a:ext cx="3070760" cy="6084000"/>
          </a:xfrm>
          <a:prstGeom prst="rect">
            <a:avLst/>
          </a:prstGeom>
        </p:spPr>
      </p:pic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1AAA3FC-113C-4FE9-9D41-C78E062AE326}"/>
              </a:ext>
            </a:extLst>
          </p:cNvPr>
          <p:cNvSpPr txBox="1"/>
          <p:nvPr/>
        </p:nvSpPr>
        <p:spPr>
          <a:xfrm>
            <a:off x="566691" y="8618979"/>
            <a:ext cx="2162411" cy="55399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ja-JP" b="1" dirty="0" kumimoji="1" lang="en-US" sz="1600">
                <a:solidFill>
                  <a:schemeClr val="bg1"/>
                </a:solidFill>
              </a:rPr>
              <a:t>【</a:t>
            </a:r>
            <a:r>
              <a:rPr altLang="en-US" b="1" dirty="0" kumimoji="1" lang="ja-JP" sz="1600">
                <a:solidFill>
                  <a:schemeClr val="bg1"/>
                </a:solidFill>
              </a:rPr>
              <a:t>関連資料</a:t>
            </a:r>
            <a:r>
              <a:rPr altLang="ja-JP" b="1" dirty="0" kumimoji="1" lang="en-US" sz="1600">
                <a:solidFill>
                  <a:schemeClr val="bg1"/>
                </a:solidFill>
              </a:rPr>
              <a:t>】</a:t>
            </a:r>
          </a:p>
          <a:p>
            <a:r>
              <a:rPr altLang="en-US" dirty="0" kumimoji="1" lang="ja-JP" sz="1400">
                <a:solidFill>
                  <a:schemeClr val="bg1"/>
                </a:solidFill>
              </a:rPr>
              <a:t>併せてご覧ください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B4415D0-4320-430D-9041-FC5DA5F0F32D}"/>
              </a:ext>
            </a:extLst>
          </p:cNvPr>
          <p:cNvSpPr txBox="1"/>
          <p:nvPr/>
        </p:nvSpPr>
        <p:spPr>
          <a:xfrm>
            <a:off x="215481" y="10149008"/>
            <a:ext cx="7286294" cy="43550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b="1" dirty="0" kumimoji="1" lang="ja-JP" sz="2230">
                <a:solidFill>
                  <a:schemeClr val="bg1"/>
                </a:solidFill>
              </a:rPr>
              <a:t>問い合わせ　阪南市役所　介護保険課　</a:t>
            </a:r>
            <a:r>
              <a:rPr altLang="ja-JP" b="1" dirty="0" kumimoji="1" lang="en-US" sz="2230">
                <a:solidFill>
                  <a:schemeClr val="bg1"/>
                </a:solidFill>
              </a:rPr>
              <a:t>072-489-4526</a:t>
            </a:r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id="{6F33AE0C-A875-4168-B9C5-DAB0FBEC9162}"/>
              </a:ext>
            </a:extLst>
          </p:cNvPr>
          <p:cNvSpPr/>
          <p:nvPr/>
        </p:nvSpPr>
        <p:spPr>
          <a:xfrm>
            <a:off x="12877185" y="9734675"/>
            <a:ext cx="1819108" cy="714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ja-JP" sz="223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6AD2A12-AC08-4609-963A-040AE0A10E50}"/>
              </a:ext>
            </a:extLst>
          </p:cNvPr>
          <p:cNvSpPr txBox="1"/>
          <p:nvPr/>
        </p:nvSpPr>
        <p:spPr>
          <a:xfrm>
            <a:off x="13149245" y="9547550"/>
            <a:ext cx="1037822" cy="43550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dirty="0" kumimoji="1" lang="ja-JP" sz="2230">
                <a:solidFill>
                  <a:schemeClr val="bg1"/>
                </a:solidFill>
              </a:rPr>
              <a:t>中面へ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2D5F50E-AD43-452A-98BF-AC8DD9D2ADDF}"/>
              </a:ext>
            </a:extLst>
          </p:cNvPr>
          <p:cNvSpPr txBox="1"/>
          <p:nvPr/>
        </p:nvSpPr>
        <p:spPr>
          <a:xfrm>
            <a:off x="705950" y="1899779"/>
            <a:ext cx="6395979" cy="33855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dirty="0" kumimoji="1" lang="ja-JP" sz="1600">
                <a:solidFill>
                  <a:schemeClr val="bg1"/>
                </a:solidFill>
              </a:rPr>
              <a:t>☆地域の相談窓口☆</a:t>
            </a:r>
            <a:endParaRPr altLang="en-US" dirty="0" kumimoji="1" lang="ja-JP" sz="1400">
              <a:solidFill>
                <a:schemeClr val="bg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E1C3B86-BB55-48BE-AC95-9664B4CDBB8A}"/>
              </a:ext>
            </a:extLst>
          </p:cNvPr>
          <p:cNvSpPr txBox="1"/>
          <p:nvPr/>
        </p:nvSpPr>
        <p:spPr>
          <a:xfrm>
            <a:off x="7998804" y="9841743"/>
            <a:ext cx="4965292" cy="562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altLang="ja-JP" dirty="0" kumimoji="1" lang="en-US" sz="1529">
                <a:solidFill>
                  <a:schemeClr val="bg1"/>
                </a:solidFill>
              </a:rPr>
              <a:t>※</a:t>
            </a:r>
            <a:r>
              <a:rPr altLang="en-US" dirty="0" kumimoji="1" lang="ja-JP" sz="1529">
                <a:solidFill>
                  <a:schemeClr val="bg1"/>
                </a:solidFill>
              </a:rPr>
              <a:t>ケアパスとは、認知症の方の状態に応じたケアの流れを示したものです。</a:t>
            </a:r>
            <a:endParaRPr altLang="ja-JP" dirty="0" kumimoji="1" lang="en-US" sz="1529">
              <a:solidFill>
                <a:schemeClr val="bg1"/>
              </a:solidFill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AE711780-5F5F-37C2-3E9C-D78B4E095EEC}"/>
              </a:ext>
            </a:extLst>
          </p:cNvPr>
          <p:cNvGrpSpPr/>
          <p:nvPr/>
        </p:nvGrpSpPr>
        <p:grpSpPr>
          <a:xfrm>
            <a:off x="7925771" y="1021273"/>
            <a:ext cx="6822681" cy="8480388"/>
            <a:chOff x="7771533" y="770561"/>
            <a:chExt cx="6822681" cy="8480388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2E3A8D97-BD6C-428D-8145-8E2DD8A8E8F1}"/>
                </a:ext>
              </a:extLst>
            </p:cNvPr>
            <p:cNvSpPr txBox="1"/>
            <p:nvPr/>
          </p:nvSpPr>
          <p:spPr>
            <a:xfrm>
              <a:off x="7771533" y="920754"/>
              <a:ext cx="3794014" cy="4955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dirty="0" kumimoji="1" lang="ja-JP" sz="1310">
                  <a:solidFill>
                    <a:schemeClr val="bg1"/>
                  </a:solidFill>
                  <a:latin charset="-128" panose="020F0600000000000000" pitchFamily="50" typeface="HG丸ｺﾞｼｯｸM-PRO"/>
                  <a:ea charset="-128" panose="020F0600000000000000" pitchFamily="50" typeface="HG丸ｺﾞｼｯｸM-PRO"/>
                </a:rPr>
                <a:t>認知症はとても身近な病気です</a:t>
              </a:r>
              <a:endParaRPr altLang="ja-JP" dirty="0" kumimoji="1" lang="en-US" sz="1310">
                <a:solidFill>
                  <a:schemeClr val="bg1"/>
                </a:solidFill>
                <a:latin charset="-128" panose="020F0600000000000000" pitchFamily="50" typeface="HG丸ｺﾞｼｯｸM-PRO"/>
                <a:ea charset="-128" panose="020F0600000000000000" pitchFamily="50" typeface="HG丸ｺﾞｼｯｸM-PRO"/>
              </a:endParaRPr>
            </a:p>
            <a:p>
              <a:r>
                <a:rPr altLang="en-US" dirty="0" lang="ja-JP" sz="1310">
                  <a:solidFill>
                    <a:schemeClr val="bg1"/>
                  </a:solidFill>
                  <a:latin charset="-128" panose="020F0600000000000000" pitchFamily="50" typeface="HG丸ｺﾞｼｯｸM-PRO"/>
                  <a:ea charset="-128" panose="020F0600000000000000" pitchFamily="50" typeface="HG丸ｺﾞｼｯｸM-PRO"/>
                </a:rPr>
                <a:t>認知症に気づいたら、早めに相談しましょう！</a:t>
              </a:r>
              <a:endParaRPr altLang="en-US" dirty="0" kumimoji="1" lang="ja-JP" sz="1529">
                <a:solidFill>
                  <a:schemeClr val="bg1"/>
                </a:solidFill>
                <a:latin charset="-128" panose="020F0600000000000000" pitchFamily="50" typeface="HG丸ｺﾞｼｯｸM-PRO"/>
                <a:ea charset="-128" panose="020F0600000000000000" pitchFamily="50" typeface="HG丸ｺﾞｼｯｸM-PRO"/>
              </a:endParaRPr>
            </a:p>
          </p:txBody>
        </p:sp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4C9E9D56-D5A1-F863-BF8C-B403ED518A40}"/>
                </a:ext>
              </a:extLst>
            </p:cNvPr>
            <p:cNvSpPr/>
            <p:nvPr/>
          </p:nvSpPr>
          <p:spPr>
            <a:xfrm>
              <a:off x="7789481" y="1440862"/>
              <a:ext cx="6804733" cy="7810087"/>
            </a:xfrm>
            <a:prstGeom prst="rect">
              <a:avLst/>
            </a:prstGeom>
            <a:solidFill>
              <a:srgbClr val="FDF3D3">
                <a:alpha val="6549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kumimoji="1" lang="ja-JP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38F0A60D-8828-4800-B96D-10CA7ADED882}"/>
                </a:ext>
              </a:extLst>
            </p:cNvPr>
            <p:cNvSpPr txBox="1"/>
            <p:nvPr/>
          </p:nvSpPr>
          <p:spPr>
            <a:xfrm>
              <a:off x="7789481" y="8723727"/>
              <a:ext cx="6658424" cy="4955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 fontAlgn="ctr"/>
              <a:r>
                <a:rPr altLang="en-US" dirty="0" lang="ja-JP" sz="1310">
                  <a:solidFill>
                    <a:srgbClr val="000000"/>
                  </a:solidFill>
                  <a:latin typeface="+mn-ea"/>
                </a:rPr>
                <a:t>　①～⑩の合計点数が</a:t>
              </a:r>
              <a:r>
                <a:rPr altLang="ja-JP" dirty="0" lang="en-US" sz="1310">
                  <a:solidFill>
                    <a:srgbClr val="000000"/>
                  </a:solidFill>
                  <a:latin typeface="+mn-ea"/>
                </a:rPr>
                <a:t>20</a:t>
              </a:r>
              <a:r>
                <a:rPr altLang="en-US" dirty="0" lang="ja-JP" sz="1310">
                  <a:solidFill>
                    <a:srgbClr val="000000"/>
                  </a:solidFill>
                  <a:latin typeface="+mn-ea"/>
                </a:rPr>
                <a:t>点以上の時は、認知機能や社会生活に支障が</a:t>
              </a:r>
              <a:r>
                <a:rPr altLang="en-US" dirty="0" lang="ja-JP" sz="1201">
                  <a:solidFill>
                    <a:srgbClr val="000000"/>
                  </a:solidFill>
                  <a:latin typeface="+mn-ea"/>
                </a:rPr>
                <a:t>出て</a:t>
              </a:r>
              <a:r>
                <a:rPr altLang="en-US" dirty="0" lang="ja-JP" sz="1310">
                  <a:solidFill>
                    <a:srgbClr val="000000"/>
                  </a:solidFill>
                  <a:latin typeface="+mn-ea"/>
                </a:rPr>
                <a:t>いる可能性があります。</a:t>
              </a: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CD3D9C15-941D-4157-89BE-F1DB7995AC86}"/>
                </a:ext>
              </a:extLst>
            </p:cNvPr>
            <p:cNvSpPr txBox="1"/>
            <p:nvPr/>
          </p:nvSpPr>
          <p:spPr>
            <a:xfrm>
              <a:off x="7929430" y="1440863"/>
              <a:ext cx="5363190" cy="56297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dirty="0" kumimoji="1" lang="ja-JP" sz="1529">
                  <a:solidFill>
                    <a:schemeClr val="bg1"/>
                  </a:solidFill>
                  <a:latin charset="-128" panose="020F0600000000000000" pitchFamily="50" typeface="HG丸ｺﾞｼｯｸM-PRO"/>
                  <a:ea charset="-128" panose="020F0600000000000000" pitchFamily="50" typeface="HG丸ｺﾞｼｯｸM-PRO"/>
                </a:rPr>
                <a:t>認知症の早期発見にむけて</a:t>
              </a:r>
              <a:endParaRPr altLang="ja-JP" b="1" dirty="0" kumimoji="1" lang="en-US" sz="1529">
                <a:solidFill>
                  <a:schemeClr val="bg1"/>
                </a:solidFill>
                <a:latin charset="-128" panose="020F0600000000000000" pitchFamily="50" typeface="HG丸ｺﾞｼｯｸM-PRO"/>
                <a:ea charset="-128" panose="020F0600000000000000" pitchFamily="50" typeface="HG丸ｺﾞｼｯｸM-PRO"/>
              </a:endParaRPr>
            </a:p>
            <a:p>
              <a:r>
                <a:rPr altLang="en-US" b="1" dirty="0" lang="ja-JP" sz="1529">
                  <a:solidFill>
                    <a:schemeClr val="bg1"/>
                  </a:solidFill>
                  <a:latin charset="-128" panose="020F0600000000000000" pitchFamily="50" typeface="HG丸ｺﾞｼｯｸM-PRO"/>
                  <a:ea charset="-128" panose="020F0600000000000000" pitchFamily="50" typeface="HG丸ｺﾞｼｯｸM-PRO"/>
                </a:rPr>
                <a:t>チェックリストをやってみましょう！</a:t>
              </a:r>
              <a:endParaRPr altLang="ja-JP" b="1" dirty="0" lang="en-US" sz="1529">
                <a:solidFill>
                  <a:schemeClr val="bg1"/>
                </a:solidFill>
                <a:latin charset="-128" panose="020F0600000000000000" pitchFamily="50" typeface="HG丸ｺﾞｼｯｸM-PRO"/>
                <a:ea charset="-128" panose="020F0600000000000000" pitchFamily="50" typeface="HG丸ｺﾞｼｯｸM-PRO"/>
              </a:endParaRP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3A5D4460-AC94-40C3-8902-E29DA54DD28C}"/>
                </a:ext>
              </a:extLst>
            </p:cNvPr>
            <p:cNvSpPr txBox="1"/>
            <p:nvPr/>
          </p:nvSpPr>
          <p:spPr>
            <a:xfrm>
              <a:off x="7771535" y="1994748"/>
              <a:ext cx="5734694" cy="342401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dirty="0" kumimoji="1" lang="ja-JP" sz="1625">
                  <a:solidFill>
                    <a:schemeClr val="bg1"/>
                  </a:solidFill>
                  <a:latin charset="-128" panose="020F0600000000000000" pitchFamily="50" typeface="HG丸ｺﾞｼｯｸM-PRO"/>
                  <a:ea charset="-128" panose="020F0600000000000000" pitchFamily="50" typeface="HG丸ｺﾞｼｯｸM-PRO"/>
                </a:rPr>
                <a:t>最もあてはまるところに〇をつけてください</a:t>
              </a:r>
            </a:p>
          </p:txBody>
        </p:sp>
        <p:sp>
          <p:nvSpPr>
            <p:cNvPr id="32" name="思考の吹き出し: 雲形 31">
              <a:extLst>
                <a:ext uri="{FF2B5EF4-FFF2-40B4-BE49-F238E27FC236}">
                  <a16:creationId xmlns:a16="http://schemas.microsoft.com/office/drawing/2014/main" id="{75745CB5-F90A-43A9-8668-73C92EBD717C}"/>
                </a:ext>
              </a:extLst>
            </p:cNvPr>
            <p:cNvSpPr/>
            <p:nvPr/>
          </p:nvSpPr>
          <p:spPr>
            <a:xfrm>
              <a:off x="11723436" y="770561"/>
              <a:ext cx="2763533" cy="1483388"/>
            </a:xfrm>
            <a:prstGeom prst="cloudCallout">
              <a:avLst>
                <a:gd fmla="val -60684" name="adj1"/>
                <a:gd fmla="val 21341" name="adj2"/>
              </a:avLst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ja-JP" sz="2450"/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4FE61390-DEA9-403E-836B-E69AF5DFD869}"/>
                </a:ext>
              </a:extLst>
            </p:cNvPr>
            <p:cNvSpPr txBox="1"/>
            <p:nvPr/>
          </p:nvSpPr>
          <p:spPr>
            <a:xfrm>
              <a:off x="11957588" y="1022496"/>
              <a:ext cx="2371492" cy="954107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dirty="0" kumimoji="1" lang="ja-JP" sz="1400">
                  <a:solidFill>
                    <a:schemeClr val="bg1"/>
                  </a:solidFill>
                </a:rPr>
                <a:t>チェックリストに該当する際はお近くの医療機関や</a:t>
              </a:r>
              <a:endParaRPr altLang="ja-JP" b="1" dirty="0" kumimoji="1" lang="en-US" sz="1400">
                <a:solidFill>
                  <a:schemeClr val="bg1"/>
                </a:solidFill>
              </a:endParaRPr>
            </a:p>
            <a:p>
              <a:r>
                <a:rPr altLang="en-US" b="1" dirty="0" lang="ja-JP" sz="1400">
                  <a:solidFill>
                    <a:schemeClr val="bg1"/>
                  </a:solidFill>
                </a:rPr>
                <a:t>地域包括支援センターに</a:t>
              </a:r>
              <a:endParaRPr altLang="ja-JP" b="1" dirty="0" lang="en-US" sz="1400">
                <a:solidFill>
                  <a:schemeClr val="bg1"/>
                </a:solidFill>
              </a:endParaRPr>
            </a:p>
            <a:p>
              <a:r>
                <a:rPr altLang="en-US" b="1" dirty="0" lang="ja-JP" sz="1400">
                  <a:solidFill>
                    <a:schemeClr val="bg1"/>
                  </a:solidFill>
                </a:rPr>
                <a:t>相談しましょう！</a:t>
              </a:r>
              <a:endParaRPr altLang="en-US" b="1" dirty="0" kumimoji="1" lang="ja-JP" sz="1400">
                <a:solidFill>
                  <a:schemeClr val="bg1"/>
                </a:solidFill>
              </a:endParaRPr>
            </a:p>
          </p:txBody>
        </p:sp>
      </p:grpSp>
      <p:pic>
        <p:nvPicPr>
          <p:cNvPr id="20" name="図 19">
            <a:extLst>
              <a:ext uri="{FF2B5EF4-FFF2-40B4-BE49-F238E27FC236}">
                <a16:creationId xmlns:a16="http://schemas.microsoft.com/office/drawing/2014/main" id="{7F79CBD1-113E-E4E7-BADF-7C69F031A91A}"/>
              </a:ext>
            </a:extLst>
          </p:cNvPr>
          <p:cNvPicPr>
            <a:picLocks noChangeAspect="1"/>
          </p:cNvPicPr>
          <p:nvPr/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629" y="8629180"/>
            <a:ext cx="941782" cy="1332000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B26A77A-345E-CB28-A5E6-AF6CC64B347C}"/>
              </a:ext>
            </a:extLst>
          </p:cNvPr>
          <p:cNvSpPr txBox="1"/>
          <p:nvPr/>
        </p:nvSpPr>
        <p:spPr>
          <a:xfrm>
            <a:off x="3348633" y="9414710"/>
            <a:ext cx="1434108" cy="73866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dirty="0" kumimoji="1" lang="ja-JP" sz="1400">
                <a:solidFill>
                  <a:schemeClr val="bg1"/>
                </a:solidFill>
                <a:hlinkClick r:id="rId5"/>
              </a:rPr>
              <a:t>認知症ケアパスはんなん</a:t>
            </a:r>
            <a:endParaRPr altLang="ja-JP" dirty="0" kumimoji="1" lang="en-US" sz="1400">
              <a:solidFill>
                <a:schemeClr val="bg1"/>
              </a:solidFill>
              <a:hlinkClick r:id="rId5"/>
            </a:endParaRPr>
          </a:p>
          <a:p>
            <a:r>
              <a:rPr altLang="en-US" dirty="0" kumimoji="1" lang="ja-JP" sz="1400">
                <a:solidFill>
                  <a:schemeClr val="bg1"/>
                </a:solidFill>
                <a:hlinkClick r:id="rId5"/>
              </a:rPr>
              <a:t>（詳細版</a:t>
            </a:r>
            <a:r>
              <a:rPr altLang="en-US" dirty="0" kumimoji="1" lang="ja-JP" sz="1400">
                <a:solidFill>
                  <a:schemeClr val="bg1"/>
                </a:solidFill>
              </a:rPr>
              <a:t>）</a:t>
            </a:r>
            <a:endParaRPr altLang="ja-JP" dirty="0" kumimoji="1" lang="en-US" sz="1400">
              <a:solidFill>
                <a:schemeClr val="bg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A67E4EB-8A35-7E7F-9938-21ED596579C5}"/>
              </a:ext>
            </a:extLst>
          </p:cNvPr>
          <p:cNvSpPr txBox="1"/>
          <p:nvPr/>
        </p:nvSpPr>
        <p:spPr>
          <a:xfrm>
            <a:off x="5798751" y="9421734"/>
            <a:ext cx="1272096" cy="73866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dirty="0" kumimoji="1" lang="ja-JP" sz="1400">
                <a:solidFill>
                  <a:schemeClr val="bg1"/>
                </a:solidFill>
                <a:hlinkClick r:id="rId6"/>
              </a:rPr>
              <a:t>高齢者住宅・施設の手引き</a:t>
            </a:r>
            <a:endParaRPr altLang="ja-JP" dirty="0" kumimoji="1" lang="en-US" sz="1400">
              <a:solidFill>
                <a:schemeClr val="bg1"/>
              </a:solidFill>
            </a:endParaRPr>
          </a:p>
          <a:p>
            <a:endParaRPr altLang="ja-JP" dirty="0" kumimoji="1" lang="en-US" sz="1400">
              <a:solidFill>
                <a:schemeClr val="bg1"/>
              </a:solidFill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5E0393D-14BC-A491-C56A-6E80BAB2031E}"/>
              </a:ext>
            </a:extLst>
          </p:cNvPr>
          <p:cNvSpPr txBox="1"/>
          <p:nvPr/>
        </p:nvSpPr>
        <p:spPr>
          <a:xfrm>
            <a:off x="2272810" y="7662226"/>
            <a:ext cx="906716" cy="215444"/>
          </a:xfrm>
          <a:prstGeom prst="rect">
            <a:avLst/>
          </a:prstGeom>
          <a:noFill/>
          <a:ln>
            <a:noFill/>
          </a:ln>
        </p:spPr>
        <p:txBody>
          <a:bodyPr rtlCol="0" wrap="square">
            <a:spAutoFit/>
          </a:bodyPr>
          <a:lstStyle/>
          <a:p>
            <a:r>
              <a:rPr altLang="en-US" dirty="0" kumimoji="1" lang="ja-JP" sz="800">
                <a:solidFill>
                  <a:schemeClr val="bg1"/>
                </a:solidFill>
                <a:latin charset="-128" panose="020F0600000000000000" pitchFamily="50" typeface="HG丸ｺﾞｼｯｸM-PRO"/>
                <a:ea charset="-128" panose="020F0600000000000000" pitchFamily="50" typeface="HG丸ｺﾞｼｯｸM-PRO"/>
              </a:rPr>
              <a:t>・</a:t>
            </a:r>
            <a:r>
              <a:rPr altLang="en-US" b="1" dirty="0" kumimoji="1" lang="ja-JP" sz="800">
                <a:solidFill>
                  <a:schemeClr val="bg1"/>
                </a:solidFill>
                <a:latin charset="-128" panose="020F0600000000000000" pitchFamily="50" typeface="HG丸ｺﾞｼｯｸM-PRO"/>
                <a:ea charset="-128" panose="020F0600000000000000" pitchFamily="50" typeface="HG丸ｺﾞｼｯｸM-PRO"/>
              </a:rPr>
              <a:t>尾崎町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E830174-2059-3ABC-0C69-198191B53727}"/>
              </a:ext>
            </a:extLst>
          </p:cNvPr>
          <p:cNvSpPr txBox="1"/>
          <p:nvPr/>
        </p:nvSpPr>
        <p:spPr>
          <a:xfrm>
            <a:off x="5986937" y="7631746"/>
            <a:ext cx="906716" cy="215444"/>
          </a:xfrm>
          <a:prstGeom prst="rect">
            <a:avLst/>
          </a:prstGeom>
          <a:noFill/>
          <a:ln>
            <a:noFill/>
          </a:ln>
        </p:spPr>
        <p:txBody>
          <a:bodyPr rtlCol="0" wrap="square">
            <a:spAutoFit/>
          </a:bodyPr>
          <a:lstStyle/>
          <a:p>
            <a:r>
              <a:rPr altLang="en-US" dirty="0" kumimoji="1" lang="ja-JP" sz="800">
                <a:solidFill>
                  <a:schemeClr val="bg1"/>
                </a:solidFill>
                <a:latin charset="-128" panose="020F0600000000000000" pitchFamily="50" typeface="HG丸ｺﾞｼｯｸM-PRO"/>
                <a:ea charset="-128" panose="020F0600000000000000" pitchFamily="50" typeface="HG丸ｺﾞｼｯｸM-PRO"/>
              </a:rPr>
              <a:t>・</a:t>
            </a:r>
            <a:r>
              <a:rPr altLang="en-US" b="1" dirty="0" kumimoji="1" lang="ja-JP" sz="800">
                <a:solidFill>
                  <a:schemeClr val="bg1"/>
                </a:solidFill>
                <a:latin charset="-128" panose="020F0600000000000000" pitchFamily="50" typeface="HG丸ｺﾞｼｯｸM-PRO"/>
                <a:ea charset="-128" panose="020F0600000000000000" pitchFamily="50" typeface="HG丸ｺﾞｼｯｸM-PRO"/>
              </a:rPr>
              <a:t>淡輪</a:t>
            </a:r>
          </a:p>
        </p:txBody>
      </p:sp>
      <p:graphicFrame>
        <p:nvGraphicFramePr>
          <p:cNvPr id="31" name="表 30">
            <a:extLst>
              <a:ext uri="{FF2B5EF4-FFF2-40B4-BE49-F238E27FC236}">
                <a16:creationId xmlns:a16="http://schemas.microsoft.com/office/drawing/2014/main" id="{9AB67FEB-3A6C-4C7A-B32E-132B6269E3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029452"/>
              </p:ext>
            </p:extLst>
          </p:nvPr>
        </p:nvGraphicFramePr>
        <p:xfrm>
          <a:off x="8388407" y="2672916"/>
          <a:ext cx="6056076" cy="6218324"/>
        </p:xfrm>
        <a:graphic>
          <a:graphicData uri="http://schemas.openxmlformats.org/drawingml/2006/table">
            <a:tbl>
              <a:tblPr/>
              <a:tblGrid>
                <a:gridCol w="92413">
                  <a:extLst>
                    <a:ext uri="{9D8B030D-6E8A-4147-A177-3AD203B41FA5}">
                      <a16:colId xmlns:a16="http://schemas.microsoft.com/office/drawing/2014/main" val="240608502"/>
                    </a:ext>
                  </a:extLst>
                </a:gridCol>
                <a:gridCol w="194066">
                  <a:extLst>
                    <a:ext uri="{9D8B030D-6E8A-4147-A177-3AD203B41FA5}">
                      <a16:colId xmlns:a16="http://schemas.microsoft.com/office/drawing/2014/main" val="406011390"/>
                    </a:ext>
                  </a:extLst>
                </a:gridCol>
                <a:gridCol w="1817439">
                  <a:extLst>
                    <a:ext uri="{9D8B030D-6E8A-4147-A177-3AD203B41FA5}">
                      <a16:colId xmlns:a16="http://schemas.microsoft.com/office/drawing/2014/main" val="1964124080"/>
                    </a:ext>
                  </a:extLst>
                </a:gridCol>
                <a:gridCol w="231030">
                  <a:extLst>
                    <a:ext uri="{9D8B030D-6E8A-4147-A177-3AD203B41FA5}">
                      <a16:colId xmlns:a16="http://schemas.microsoft.com/office/drawing/2014/main" val="2433556327"/>
                    </a:ext>
                  </a:extLst>
                </a:gridCol>
                <a:gridCol w="231030">
                  <a:extLst>
                    <a:ext uri="{9D8B030D-6E8A-4147-A177-3AD203B41FA5}">
                      <a16:colId xmlns:a16="http://schemas.microsoft.com/office/drawing/2014/main" val="2416550780"/>
                    </a:ext>
                  </a:extLst>
                </a:gridCol>
                <a:gridCol w="231030">
                  <a:extLst>
                    <a:ext uri="{9D8B030D-6E8A-4147-A177-3AD203B41FA5}">
                      <a16:colId xmlns:a16="http://schemas.microsoft.com/office/drawing/2014/main" val="4150688329"/>
                    </a:ext>
                  </a:extLst>
                </a:gridCol>
                <a:gridCol w="231030">
                  <a:extLst>
                    <a:ext uri="{9D8B030D-6E8A-4147-A177-3AD203B41FA5}">
                      <a16:colId xmlns:a16="http://schemas.microsoft.com/office/drawing/2014/main" val="119985708"/>
                    </a:ext>
                  </a:extLst>
                </a:gridCol>
                <a:gridCol w="92413">
                  <a:extLst>
                    <a:ext uri="{9D8B030D-6E8A-4147-A177-3AD203B41FA5}">
                      <a16:colId xmlns:a16="http://schemas.microsoft.com/office/drawing/2014/main" val="1625182207"/>
                    </a:ext>
                  </a:extLst>
                </a:gridCol>
                <a:gridCol w="194066">
                  <a:extLst>
                    <a:ext uri="{9D8B030D-6E8A-4147-A177-3AD203B41FA5}">
                      <a16:colId xmlns:a16="http://schemas.microsoft.com/office/drawing/2014/main" val="3104265598"/>
                    </a:ext>
                  </a:extLst>
                </a:gridCol>
                <a:gridCol w="1817439">
                  <a:extLst>
                    <a:ext uri="{9D8B030D-6E8A-4147-A177-3AD203B41FA5}">
                      <a16:colId xmlns:a16="http://schemas.microsoft.com/office/drawing/2014/main" val="737078788"/>
                    </a:ext>
                  </a:extLst>
                </a:gridCol>
                <a:gridCol w="231030">
                  <a:extLst>
                    <a:ext uri="{9D8B030D-6E8A-4147-A177-3AD203B41FA5}">
                      <a16:colId xmlns:a16="http://schemas.microsoft.com/office/drawing/2014/main" val="3905579201"/>
                    </a:ext>
                  </a:extLst>
                </a:gridCol>
                <a:gridCol w="231030">
                  <a:extLst>
                    <a:ext uri="{9D8B030D-6E8A-4147-A177-3AD203B41FA5}">
                      <a16:colId xmlns:a16="http://schemas.microsoft.com/office/drawing/2014/main" val="311807273"/>
                    </a:ext>
                  </a:extLst>
                </a:gridCol>
                <a:gridCol w="231030">
                  <a:extLst>
                    <a:ext uri="{9D8B030D-6E8A-4147-A177-3AD203B41FA5}">
                      <a16:colId xmlns:a16="http://schemas.microsoft.com/office/drawing/2014/main" val="1635236651"/>
                    </a:ext>
                  </a:extLst>
                </a:gridCol>
                <a:gridCol w="231030">
                  <a:extLst>
                    <a:ext uri="{9D8B030D-6E8A-4147-A177-3AD203B41FA5}">
                      <a16:colId xmlns:a16="http://schemas.microsoft.com/office/drawing/2014/main" val="1095000423"/>
                    </a:ext>
                  </a:extLst>
                </a:gridCol>
              </a:tblGrid>
              <a:tr h="348257">
                <a:tc gridSpan="14">
                  <a:txBody>
                    <a:bodyPr/>
                    <a:lstStyle/>
                    <a:p>
                      <a:pPr algn="ctr" fontAlgn="ctr"/>
                      <a:r>
                        <a:rPr altLang="en-US" b="1" i="0" lang="ja-JP" strike="noStrike" sz="21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チェックリスト</a:t>
                      </a:r>
                    </a:p>
                  </a:txBody>
                  <a:tcPr anchor="ctr" marB="0" marL="7310" marR="7310" marT="7310">
                    <a:lnL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C2E49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altLang="en-US" kumimoji="1"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altLang="en-US" kumimoji="1"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altLang="en-US" kumimoji="1"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altLang="en-US" kumimoji="1"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altLang="en-US" kumimoji="1"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altLang="en-US" kumimoji="1"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altLang="en-US" kumimoji="1"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altLang="en-US" kumimoji="1"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altLang="en-US" kumimoji="1"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altLang="en-US" kumimoji="1"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altLang="en-US" kumimoji="1"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altLang="en-US" kumimoji="1"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altLang="en-US" kumimoji="1"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6132493"/>
                  </a:ext>
                </a:extLst>
              </a:tr>
              <a:tr h="1284682">
                <a:tc>
                  <a:txBody>
                    <a:bodyPr/>
                    <a:lstStyle/>
                    <a:p>
                      <a:pPr algn="l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　</a:t>
                      </a:r>
                    </a:p>
                  </a:txBody>
                  <a:tcPr anchor="ctr" marB="0" marL="7310" marR="7310" marT="7310">
                    <a:lnL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b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</a:br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認知症の早期発見に</a:t>
                      </a:r>
                      <a:b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</a:br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向けて、</a:t>
                      </a:r>
                      <a:b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</a:br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最もあてはまる</a:t>
                      </a:r>
                      <a:b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</a:br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ところに〇を</a:t>
                      </a:r>
                      <a:b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</a:br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つけてください</a:t>
                      </a:r>
                    </a:p>
                  </a:txBody>
                  <a:tcPr anchor="ctr" marB="0" marL="7310" marR="7310" marT="7310">
                    <a:lnL>
                      <a:noFill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altLang="en-US" kumimoji="1"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全くない</a:t>
                      </a:r>
                    </a:p>
                  </a:txBody>
                  <a:tcPr marB="0" marL="7310" marR="7310" marT="7310" vert="eaVert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時々ある</a:t>
                      </a:r>
                    </a:p>
                  </a:txBody>
                  <a:tcPr marB="0" marL="7310" marR="7310" marT="7310" vert="eaVert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頻繁にある</a:t>
                      </a:r>
                    </a:p>
                  </a:txBody>
                  <a:tcPr marB="0" marL="7310" marR="7310" marT="7310" vert="eaVert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いつもそうだ</a:t>
                      </a:r>
                    </a:p>
                  </a:txBody>
                  <a:tcPr marB="0" marL="7310" marR="7310" marT="7310" vert="eaVert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　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b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</a:br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認知症の早期発見に</a:t>
                      </a:r>
                      <a:b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</a:br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向けて、</a:t>
                      </a:r>
                      <a:b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</a:br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最もあてはまる</a:t>
                      </a:r>
                      <a:b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</a:br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ところに〇を</a:t>
                      </a:r>
                      <a:b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</a:br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つけてください</a:t>
                      </a:r>
                    </a:p>
                  </a:txBody>
                  <a:tcPr anchor="ctr" marB="0" marL="7310" marR="7310" marT="7310">
                    <a:lnL>
                      <a:noFill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altLang="en-US" kumimoji="1"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問題なくできる</a:t>
                      </a:r>
                    </a:p>
                  </a:txBody>
                  <a:tcPr marB="0" marL="7310" marR="7310" marT="7310" vert="eaVert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だいたいできる</a:t>
                      </a:r>
                    </a:p>
                  </a:txBody>
                  <a:tcPr marB="0" marL="7310" marR="7310" marT="7310" vert="eaVert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あまりできない</a:t>
                      </a:r>
                    </a:p>
                  </a:txBody>
                  <a:tcPr marB="0" marL="7310" marR="7310" marT="7310" vert="eaVert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できない</a:t>
                      </a:r>
                    </a:p>
                  </a:txBody>
                  <a:tcPr marB="0" marL="7310" marR="7310" marT="7310" vert="eaVert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605559"/>
                  </a:ext>
                </a:extLst>
              </a:tr>
              <a:tr h="859034">
                <a:tc>
                  <a:txBody>
                    <a:bodyPr/>
                    <a:lstStyle/>
                    <a:p>
                      <a:pPr algn="l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　</a:t>
                      </a:r>
                    </a:p>
                  </a:txBody>
                  <a:tcPr anchor="ctr" marB="0" marL="7310" marR="7310" marT="7310">
                    <a:lnL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①</a:t>
                      </a:r>
                    </a:p>
                  </a:txBody>
                  <a:tcPr anchor="ctr" marB="0" marL="7310" marR="7310" marT="7310">
                    <a:lnL>
                      <a:noFill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財布や鍵など物を</a:t>
                      </a:r>
                      <a:b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</a:br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置いた場所が</a:t>
                      </a:r>
                      <a:b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</a:br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わからなくなることが</a:t>
                      </a:r>
                      <a:b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</a:br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ありますか？</a:t>
                      </a:r>
                    </a:p>
                  </a:txBody>
                  <a:tcPr anchor="ctr" marB="0" marL="7310" marR="7310" marT="7310">
                    <a:lnL>
                      <a:noFill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1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2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3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4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　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⑥</a:t>
                      </a:r>
                    </a:p>
                  </a:txBody>
                  <a:tcPr anchor="ctr" marB="0" marL="7310" marR="7310" marT="7310">
                    <a:lnL>
                      <a:noFill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貯金の出し入れや</a:t>
                      </a:r>
                      <a:b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</a:br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家賃や公共料金の</a:t>
                      </a:r>
                      <a:b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</a:br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支払いは一人でできますか？</a:t>
                      </a:r>
                    </a:p>
                  </a:txBody>
                  <a:tcPr anchor="ctr" marB="0" marL="7310" marR="7310" marT="7310">
                    <a:lnL>
                      <a:noFill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1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2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3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4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03872"/>
                  </a:ext>
                </a:extLst>
              </a:tr>
              <a:tr h="859034">
                <a:tc>
                  <a:txBody>
                    <a:bodyPr/>
                    <a:lstStyle/>
                    <a:p>
                      <a:pPr algn="l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　</a:t>
                      </a:r>
                    </a:p>
                  </a:txBody>
                  <a:tcPr anchor="ctr" marB="0" marL="7310" marR="7310" marT="7310">
                    <a:lnL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②</a:t>
                      </a:r>
                    </a:p>
                  </a:txBody>
                  <a:tcPr anchor="ctr" marB="0" marL="7310" marR="7310" marT="7310">
                    <a:lnL>
                      <a:noFill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５分前に聞いた話を</a:t>
                      </a:r>
                      <a:b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</a:br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思い出せないことが</a:t>
                      </a:r>
                      <a:b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</a:br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ありますか？</a:t>
                      </a:r>
                    </a:p>
                  </a:txBody>
                  <a:tcPr anchor="ctr" marB="0" marL="7310" marR="7310" marT="7310">
                    <a:lnL>
                      <a:noFill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1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2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3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4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　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⑦</a:t>
                      </a:r>
                    </a:p>
                  </a:txBody>
                  <a:tcPr anchor="ctr" marB="0" marL="7310" marR="7310" marT="7310">
                    <a:lnL>
                      <a:noFill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１人で買い物に</a:t>
                      </a:r>
                      <a:b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</a:br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いけますか？</a:t>
                      </a:r>
                    </a:p>
                  </a:txBody>
                  <a:tcPr anchor="ctr" marB="0" marL="7310" marR="7310" marT="7310">
                    <a:lnL>
                      <a:noFill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1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2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3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dirty="0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4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010652"/>
                  </a:ext>
                </a:extLst>
              </a:tr>
              <a:tr h="859034">
                <a:tc>
                  <a:txBody>
                    <a:bodyPr/>
                    <a:lstStyle/>
                    <a:p>
                      <a:pPr algn="l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　</a:t>
                      </a:r>
                    </a:p>
                  </a:txBody>
                  <a:tcPr anchor="ctr" marB="0" marL="7310" marR="7310" marT="7310">
                    <a:lnL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③</a:t>
                      </a:r>
                    </a:p>
                  </a:txBody>
                  <a:tcPr anchor="ctr" marB="0" marL="7310" marR="7310" marT="7310">
                    <a:lnL>
                      <a:noFill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周りの人から「いつも同じことを聞く」など</a:t>
                      </a:r>
                      <a:b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</a:br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物忘れがあると言われますか？</a:t>
                      </a:r>
                    </a:p>
                  </a:txBody>
                  <a:tcPr anchor="ctr" marB="0" marL="7310" marR="7310" marT="7310">
                    <a:lnL>
                      <a:noFill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1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2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3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4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　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⑧</a:t>
                      </a:r>
                    </a:p>
                  </a:txBody>
                  <a:tcPr anchor="ctr" marB="0" marL="7310" marR="7310" marT="7310">
                    <a:lnL>
                      <a:noFill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バスや電車、自家用車などを使って</a:t>
                      </a:r>
                      <a:b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</a:br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１人で外出できますか？</a:t>
                      </a:r>
                    </a:p>
                  </a:txBody>
                  <a:tcPr anchor="ctr" marB="0" marL="7310" marR="7310" marT="7310">
                    <a:lnL>
                      <a:noFill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1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2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3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4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286675"/>
                  </a:ext>
                </a:extLst>
              </a:tr>
              <a:tr h="859034">
                <a:tc>
                  <a:txBody>
                    <a:bodyPr/>
                    <a:lstStyle/>
                    <a:p>
                      <a:pPr algn="l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　</a:t>
                      </a:r>
                    </a:p>
                  </a:txBody>
                  <a:tcPr anchor="ctr" marB="0" marL="7310" marR="7310" marT="7310">
                    <a:lnL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④</a:t>
                      </a:r>
                    </a:p>
                  </a:txBody>
                  <a:tcPr anchor="ctr" marB="0" marL="7310" marR="7310" marT="7310">
                    <a:lnL>
                      <a:noFill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今日が何月何日か</a:t>
                      </a:r>
                      <a:b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</a:br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わからないときが</a:t>
                      </a:r>
                      <a:b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</a:br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ありますか？</a:t>
                      </a:r>
                    </a:p>
                  </a:txBody>
                  <a:tcPr anchor="ctr" marB="0" marL="7310" marR="7310" marT="7310">
                    <a:lnL>
                      <a:noFill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1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2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3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4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　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⑨</a:t>
                      </a:r>
                    </a:p>
                  </a:txBody>
                  <a:tcPr anchor="ctr" marB="0" marL="7310" marR="7310" marT="7310">
                    <a:lnL>
                      <a:noFill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自分で掃除機や</a:t>
                      </a:r>
                      <a:b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</a:br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ほうきを使って</a:t>
                      </a:r>
                      <a:b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</a:br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掃除ができますか？</a:t>
                      </a:r>
                    </a:p>
                  </a:txBody>
                  <a:tcPr anchor="ctr" marB="0" marL="7310" marR="7310" marT="7310">
                    <a:lnL>
                      <a:noFill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1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2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3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4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533449"/>
                  </a:ext>
                </a:extLst>
              </a:tr>
              <a:tr h="859034">
                <a:tc>
                  <a:txBody>
                    <a:bodyPr/>
                    <a:lstStyle/>
                    <a:p>
                      <a:pPr algn="l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　</a:t>
                      </a:r>
                    </a:p>
                  </a:txBody>
                  <a:tcPr anchor="ctr" marB="0" marL="7310" marR="7310" marT="7310">
                    <a:lnL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⑤</a:t>
                      </a:r>
                    </a:p>
                  </a:txBody>
                  <a:tcPr anchor="ctr" marB="0" marL="7310" marR="7310" marT="7310">
                    <a:lnL>
                      <a:noFill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言おうとしている言葉がすぐに出てこない</a:t>
                      </a:r>
                      <a:b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</a:br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ことがありますか？</a:t>
                      </a:r>
                    </a:p>
                  </a:txBody>
                  <a:tcPr anchor="ctr" marB="0" marL="7310" marR="7310" marT="7310">
                    <a:lnL>
                      <a:noFill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1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2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3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4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　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⑩</a:t>
                      </a:r>
                    </a:p>
                  </a:txBody>
                  <a:tcPr anchor="ctr" marB="0" marL="7310" marR="7310" marT="7310">
                    <a:lnL>
                      <a:noFill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電話番号を調べて</a:t>
                      </a:r>
                      <a:b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</a:br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電話をかける</a:t>
                      </a:r>
                      <a:b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</a:br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ことができますか？</a:t>
                      </a:r>
                    </a:p>
                  </a:txBody>
                  <a:tcPr anchor="ctr" marB="0" marL="7310" marR="7310" marT="7310">
                    <a:lnL>
                      <a:noFill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1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2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3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ja-JP" b="1" i="0" lang="en-US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4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532769"/>
                  </a:ext>
                </a:extLst>
              </a:tr>
              <a:tr h="290215">
                <a:tc>
                  <a:txBody>
                    <a:bodyPr/>
                    <a:lstStyle/>
                    <a:p>
                      <a:pPr algn="l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　</a:t>
                      </a:r>
                    </a:p>
                  </a:txBody>
                  <a:tcPr anchor="ctr" marB="0" marL="7310" marR="7310" marT="7310">
                    <a:lnL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　</a:t>
                      </a:r>
                    </a:p>
                  </a:txBody>
                  <a:tcPr anchor="ctr" marB="0" marL="7310" marR="7310" marT="7310">
                    <a:lnL>
                      <a:noFill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小　計</a:t>
                      </a:r>
                    </a:p>
                  </a:txBody>
                  <a:tcPr anchor="ctr" marB="0" marL="7310" marR="7310" marT="7310">
                    <a:lnL>
                      <a:noFill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　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altLang="en-US" kumimoji="1"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altLang="en-US" kumimoji="1"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altLang="en-US" kumimoji="1"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　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　</a:t>
                      </a:r>
                    </a:p>
                  </a:txBody>
                  <a:tcPr anchor="ctr" marB="0" marL="7310" marR="7310" marT="7310">
                    <a:lnL>
                      <a:noFill/>
                    </a:lnL>
                    <a:lnR>
                      <a:noFill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altLang="en-US" b="1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小　計</a:t>
                      </a:r>
                    </a:p>
                  </a:txBody>
                  <a:tcPr anchor="ctr" marB="0" marL="7310" marR="7310" marT="7310">
                    <a:lnL>
                      <a:noFill/>
                    </a:lnL>
                    <a:lnR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altLang="en-US" b="1" dirty="0" i="0" lang="ja-JP" strike="noStrike" sz="1200" u="none">
                          <a:solidFill>
                            <a:srgbClr val="000000"/>
                          </a:solidFill>
                          <a:effectLst/>
                          <a:latin charset="-128" panose="020B0600000000000000" pitchFamily="50" typeface="HGPｺﾞｼｯｸM"/>
                          <a:ea charset="-128" panose="020B0600000000000000" pitchFamily="50" typeface="HGPｺﾞｼｯｸM"/>
                        </a:rPr>
                        <a:t>　</a:t>
                      </a:r>
                    </a:p>
                  </a:txBody>
                  <a:tcPr anchor="ctr" marB="0" marL="7310" marR="7310" marT="7310">
                    <a:lnL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635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altLang="en-US" kumimoji="1"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altLang="en-US" kumimoji="1" lang="ja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altLang="en-US" kumimoji="1" lang="ja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029043"/>
                  </a:ext>
                </a:extLst>
              </a:tr>
            </a:tbl>
          </a:graphicData>
        </a:graphic>
      </p:graphicFrame>
      <p:pic>
        <p:nvPicPr>
          <p:cNvPr id="18" name="図 17">
            <a:extLst>
              <a:ext uri="{FF2B5EF4-FFF2-40B4-BE49-F238E27FC236}">
                <a16:creationId xmlns:a16="http://schemas.microsoft.com/office/drawing/2014/main" id="{6AE1E7E6-5AB3-4EE1-8467-B3F34C23987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49294" y="8629181"/>
            <a:ext cx="968035" cy="1278094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F5D3AE08-F5C6-46F9-9089-2D9C438C01F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4006" y="8656377"/>
            <a:ext cx="599383" cy="599383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E75F7FE7-322A-4DA1-9150-2BFE0538A96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5924" y="8656377"/>
            <a:ext cx="673125" cy="67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77056"/>
      </p:ext>
    </p:extLst>
  </p:cSld>
  <p:clrMapOvr>
    <a:masterClrMapping/>
  </p:clrMapOvr>
</p:sld>
</file>

<file path=ppt/theme/theme1.xml><?xml version="1.0" encoding="utf-8"?>
<a:theme xmlns:a="http://schemas.openxmlformats.org/drawingml/2006/main" name="スライス">
  <a:themeElements>
    <a:clrScheme name="スライス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スライス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スライ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495</TotalTime>
  <Words>475</Words>
  <Application>Microsoft Office PowerPoint</Application>
  <PresentationFormat>ユーザー設定</PresentationFormat>
  <Paragraphs>119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HGPｺﾞｼｯｸM</vt:lpstr>
      <vt:lpstr>HG丸ｺﾞｼｯｸM-PRO</vt:lpstr>
      <vt:lpstr>メイリオ</vt:lpstr>
      <vt:lpstr>Century Gothic</vt:lpstr>
      <vt:lpstr>Wingdings 3</vt:lpstr>
      <vt:lpstr>スライス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介護保険課</dc:creator>
  <cp:lastModifiedBy>介護保険課</cp:lastModifiedBy>
  <cp:revision>33</cp:revision>
  <cp:lastPrinted>2024-01-05T03:21:11Z</cp:lastPrinted>
  <dcterms:created xsi:type="dcterms:W3CDTF">2023-06-05T07:04:49Z</dcterms:created>
  <dcterms:modified xsi:type="dcterms:W3CDTF">2024-01-23T07:57:21Z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155215</vt:lpwstr>
  </property>
  <property fmtid="{D5CDD505-2E9C-101B-9397-08002B2CF9AE}" name="NXPowerLiteSettings" pid="3">
    <vt:lpwstr>F74006B004C800</vt:lpwstr>
  </property>
  <property fmtid="{D5CDD505-2E9C-101B-9397-08002B2CF9AE}" name="NXPowerLiteVersion" pid="4">
    <vt:lpwstr>S9.1.4</vt:lpwstr>
  </property>
</Properties>
</file>