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9E47"/>
    <a:srgbClr val="FF6F9F"/>
    <a:srgbClr val="99FF99"/>
    <a:srgbClr val="F1ADCC"/>
    <a:srgbClr val="CCFF99"/>
    <a:srgbClr val="FFFFFF"/>
    <a:srgbClr val="FFFFCC"/>
    <a:srgbClr val="F9DFE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3" autoAdjust="0"/>
    <p:restoredTop sz="94660"/>
  </p:normalViewPr>
  <p:slideViewPr>
    <p:cSldViewPr>
      <p:cViewPr varScale="1">
        <p:scale>
          <a:sx n="60" d="100"/>
          <a:sy n="60" d="100"/>
        </p:scale>
        <p:origin x="272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rona-support.mhlw.go.jp/" TargetMode="External"/><Relationship Id="rId2" Type="http://schemas.openxmlformats.org/officeDocument/2006/relationships/hyperlink" Target="mailto:s-konkyu@hannanshi-shakyo.j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ホームベース 16"/>
          <p:cNvSpPr/>
          <p:nvPr/>
        </p:nvSpPr>
        <p:spPr>
          <a:xfrm>
            <a:off x="-21182" y="0"/>
            <a:ext cx="6879181" cy="671979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411002" y="987575"/>
            <a:ext cx="6040970" cy="11666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98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94747" y="4137532"/>
            <a:ext cx="6057225" cy="2543660"/>
          </a:xfrm>
          <a:prstGeom prst="roundRect">
            <a:avLst>
              <a:gd name="adj" fmla="val 6395"/>
            </a:avLst>
          </a:prstGeom>
          <a:solidFill>
            <a:schemeClr val="accent1">
              <a:lumMod val="20000"/>
              <a:lumOff val="80000"/>
            </a:schemeClr>
          </a:solidFill>
          <a:ln w="5715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11002" y="2736059"/>
            <a:ext cx="6042334" cy="9623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98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7962" y="101128"/>
            <a:ext cx="704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住居確保給付金の支給期間が</a:t>
            </a:r>
            <a:r>
              <a:rPr lang="ja-JP" altLang="en-US" sz="2800" dirty="0">
                <a:solidFill>
                  <a:srgbClr val="99FF99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延長</a:t>
            </a:r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されます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0782" y="4317116"/>
            <a:ext cx="6045866" cy="2319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収入要件、資産要件のほか、</a:t>
            </a:r>
            <a:endParaRPr lang="en-US" altLang="ja-JP" sz="2025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以下の</a:t>
            </a:r>
            <a:r>
              <a:rPr lang="ja-JP" altLang="en-US" sz="2025" u="sng" dirty="0">
                <a:solidFill>
                  <a:srgbClr val="009E47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求職活動を行う方が対象</a:t>
            </a:r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となります。</a:t>
            </a:r>
            <a:endParaRPr lang="en-US" altLang="ja-JP" sz="2025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原則として、全ての活動を行っていただく必要があります</a:t>
            </a:r>
            <a:endParaRPr lang="en-US" altLang="ja-JP" sz="16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endParaRPr lang="en-US" altLang="ja-JP" sz="14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・生活再建への支援プランに沿った活動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（家計の見直し、就労支援等）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en-US" altLang="ja-JP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・ハローワークへの求職申込、職業相談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・企業等への応募、面接</a:t>
            </a:r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endParaRPr lang="en-US" altLang="ja-JP" sz="2025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0615" y="2881288"/>
            <a:ext cx="624174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最長で</a:t>
            </a:r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１２か月まで</a:t>
            </a:r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延長することが可能になります</a:t>
            </a:r>
            <a:endParaRPr lang="en-US" altLang="ja-JP" sz="2025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</a:t>
            </a:r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令和２年度中に新規申請して受給を開始した方に限ります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48499" y="1130525"/>
            <a:ext cx="5427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離職、廃業、休業等に伴う収入の減少により、</a:t>
            </a:r>
            <a:endParaRPr lang="en-US" altLang="ja-JP" dirty="0">
              <a:solidFill>
                <a:schemeClr val="accent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住居を失うおそれが生じている方々について、</a:t>
            </a:r>
            <a:endParaRPr lang="en-US" altLang="ja-JP" dirty="0">
              <a:solidFill>
                <a:schemeClr val="accent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u="sng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原則３ヶ月間、最長９ヶ月間、家賃相当額を支給。</a:t>
            </a:r>
            <a:endParaRPr lang="en-US" altLang="ja-JP" u="sng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8826" y="6799074"/>
            <a:ext cx="7011135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詳しい支給要件等は阪南市社会福祉協議会　生活困窮者自立支援窓口まで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 ・住所　阪南市尾崎町１丁目１８番１５号（阪南市地域交流館）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　　・電話　０７２－４４７－５３０１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　　・</a:t>
            </a:r>
            <a:r>
              <a:rPr lang="en-US" altLang="ja-JP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Mail</a:t>
            </a:r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lang="en-US" altLang="ja-JP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hlinkClick r:id="rId2"/>
              </a:rPr>
              <a:t>s-konkyu@hannanshi-shakyo.jp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 ・相談時間　９時００分～１７時００分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2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　 </a:t>
            </a:r>
            <a:r>
              <a:rPr lang="en-US" altLang="ja-JP" sz="12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 </a:t>
            </a:r>
            <a:r>
              <a:rPr lang="ja-JP" altLang="en-US" sz="10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ただし、土曜日、日曜日、国民の祝日、休日、年末年始（１２月２９日～１月３日）を除く</a:t>
            </a:r>
            <a:endParaRPr lang="en-US" altLang="ja-JP" sz="10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endParaRPr lang="en-US" altLang="ja-JP" sz="16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 rot="5400000">
            <a:off x="3197641" y="1702250"/>
            <a:ext cx="548827" cy="1266533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28680" y="781942"/>
            <a:ext cx="1061509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これまで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11002" y="2511956"/>
            <a:ext cx="272996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令和３年１月１日以降</a:t>
            </a:r>
            <a:r>
              <a:rPr lang="en-US" altLang="ja-JP" dirty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</a:t>
            </a:r>
            <a:endParaRPr lang="ja-JP" altLang="en-US" dirty="0">
              <a:solidFill>
                <a:srgbClr val="00206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8337376"/>
            <a:ext cx="6869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厚生労働省住居確保給付金特設サイト、コールセンター</a:t>
            </a:r>
            <a:endParaRPr lang="en-US" altLang="ja-JP" sz="150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-766996" y="8625408"/>
            <a:ext cx="634041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5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hlinkClick r:id="rId3"/>
              </a:rPr>
              <a:t>https://corona-support.mhlw.go.jp/</a:t>
            </a:r>
            <a:endParaRPr lang="ja-JP" altLang="en-US" sz="15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12442" y="8970696"/>
            <a:ext cx="464475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スマートフォン・タブレットはこちらから  →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11002" y="3845531"/>
            <a:ext cx="1992208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申請できる方は</a:t>
            </a:r>
            <a:endParaRPr lang="en-US" altLang="ja-JP" sz="20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76672" y="9201472"/>
            <a:ext cx="56343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０１２０－２３－５５７２（９時００分～２１時００分）</a:t>
            </a:r>
            <a:endParaRPr lang="en-US" altLang="ja-JP" sz="1500" dirty="0">
              <a:solidFill>
                <a:schemeClr val="accent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en-US" altLang="ja-JP" sz="1500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</a:t>
            </a:r>
            <a:r>
              <a:rPr lang="ja-JP" altLang="en-US" sz="1500" dirty="0">
                <a:solidFill>
                  <a:schemeClr val="accent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土日祝、年末年始も開設しています</a:t>
            </a:r>
            <a:endParaRPr lang="ja-JP" altLang="en-US" sz="1500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31" y="8771915"/>
            <a:ext cx="1067272" cy="1067272"/>
          </a:xfrm>
          <a:prstGeom prst="rect">
            <a:avLst/>
          </a:prstGeom>
        </p:spPr>
      </p:pic>
      <p:pic>
        <p:nvPicPr>
          <p:cNvPr id="20" name="図 19" descr="はなてぃ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102" y="8878396"/>
            <a:ext cx="995265" cy="8770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153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ホームベース 26"/>
          <p:cNvSpPr/>
          <p:nvPr/>
        </p:nvSpPr>
        <p:spPr>
          <a:xfrm>
            <a:off x="-16233" y="2798887"/>
            <a:ext cx="6879181" cy="582963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ホームベース 27"/>
          <p:cNvSpPr/>
          <p:nvPr/>
        </p:nvSpPr>
        <p:spPr>
          <a:xfrm>
            <a:off x="2184" y="6098229"/>
            <a:ext cx="6855816" cy="582963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ホームベース 28"/>
          <p:cNvSpPr/>
          <p:nvPr/>
        </p:nvSpPr>
        <p:spPr>
          <a:xfrm>
            <a:off x="-6221" y="7610397"/>
            <a:ext cx="6864222" cy="582963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ホームベース 1"/>
          <p:cNvSpPr/>
          <p:nvPr/>
        </p:nvSpPr>
        <p:spPr>
          <a:xfrm>
            <a:off x="-21182" y="0"/>
            <a:ext cx="6879181" cy="582963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214" y="26921"/>
            <a:ext cx="7041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再々延長（１２か月まで）を申請するには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17028" y="920178"/>
            <a:ext cx="6408712" cy="1758827"/>
          </a:xfrm>
          <a:prstGeom prst="roundRect">
            <a:avLst>
              <a:gd name="adj" fmla="val 6395"/>
            </a:avLst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1182" y="1264838"/>
            <a:ext cx="6512223" cy="14196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該当者には、生活困窮者自立支援担当者から</a:t>
            </a:r>
            <a:r>
              <a:rPr lang="ja-JP" altLang="en-US" sz="150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申請書をお渡</a:t>
            </a:r>
            <a:r>
              <a:rPr lang="ja-JP" altLang="en-US" sz="150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し</a:t>
            </a:r>
            <a:r>
              <a:rPr lang="ja-JP" altLang="en-US" sz="150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します</a:t>
            </a:r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・世帯人員に変更がないか確認しましょう。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・申請月の収入（総支給額）、金融資産額　など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必要事項を記載し、生活困窮者自立支援担当者に提出して下さい。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延長には収入・資産要件のほか、阪南市による審査があります。</a:t>
            </a:r>
            <a:endParaRPr lang="en-US" altLang="ja-JP" sz="1400" dirty="0">
              <a:solidFill>
                <a:srgbClr val="FF33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636" y="618530"/>
            <a:ext cx="6032659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延長申請書に必要事項を記載し、阪南市社会福祉協議会　生活困窮者自立支援窓口に提出してください。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88640" y="3656856"/>
            <a:ext cx="6408712" cy="2312655"/>
          </a:xfrm>
          <a:prstGeom prst="roundRect">
            <a:avLst>
              <a:gd name="adj" fmla="val 6395"/>
            </a:avLst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7137" y="3865035"/>
            <a:ext cx="6512223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決定通知書が届きますので、求職活動を始めましょう。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・支援プランに沿った活動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　（家計の改善、職業訓練等）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en-US" altLang="ja-JP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・ハローワークへの求職申込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・月に２回のハローワークでの職業相談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 ・週に１回の企業等への応募、面接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4624" y="3440832"/>
            <a:ext cx="2868519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求職活動を行いましょう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214" y="2846027"/>
            <a:ext cx="7041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再々延長が決定したら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763" y="7655656"/>
            <a:ext cx="7041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就職がきまったら／本業が復調したら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04299" y="8332576"/>
            <a:ext cx="6445679" cy="745205"/>
          </a:xfrm>
          <a:prstGeom prst="roundRect">
            <a:avLst>
              <a:gd name="adj" fmla="val 15825"/>
            </a:avLst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7137" y="8431450"/>
            <a:ext cx="64352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生活困窮者自立支援担当者へ連絡をしましょう。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※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常用就職後の収入を確認するまで、給付金は中止しません。</a:t>
            </a:r>
            <a:endParaRPr lang="en-US" altLang="ja-JP" sz="14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3526" y="5350620"/>
            <a:ext cx="6604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活動は</a:t>
            </a:r>
            <a:r>
              <a:rPr kumimoji="1" lang="ja-JP" altLang="en-US" sz="1400" b="1" u="sng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離職等・休業の方ともに</a:t>
            </a:r>
            <a:r>
              <a:rPr lang="ja-JP" altLang="en-US" sz="1400" b="1" u="sng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必須</a:t>
            </a:r>
            <a:r>
              <a:rPr lang="ja-JP" altLang="en-US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です。これらの活動・手続を怠ると、</a:t>
            </a:r>
            <a:endParaRPr lang="en-US" altLang="ja-JP" sz="1400" dirty="0">
              <a:solidFill>
                <a:srgbClr val="FF33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u="sng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給付が中止されることがあります</a:t>
            </a:r>
            <a:r>
              <a:rPr lang="ja-JP" altLang="en-US" sz="1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ので、ご注意下さい。</a:t>
            </a:r>
            <a:endParaRPr lang="en-US" altLang="ja-JP" sz="1400" dirty="0">
              <a:solidFill>
                <a:srgbClr val="FF33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b="1" dirty="0">
              <a:solidFill>
                <a:srgbClr val="FF33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214" y="6148603"/>
            <a:ext cx="7041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期間中の状況報告をしましょう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04299" y="6789796"/>
            <a:ext cx="6408712" cy="629520"/>
          </a:xfrm>
          <a:prstGeom prst="roundRect">
            <a:avLst>
              <a:gd name="adj" fmla="val 19051"/>
            </a:avLst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3408" y="6825208"/>
            <a:ext cx="649595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受給中は、月に１回、</a:t>
            </a:r>
            <a:r>
              <a:rPr lang="zh-TW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求職活動等状況報告書</a:t>
            </a:r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を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自立相談支援機関に提出して下さい。</a:t>
            </a:r>
            <a:endParaRPr lang="en-US" altLang="ja-JP" sz="15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-11345" y="9201472"/>
            <a:ext cx="6811295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注）常用就職後に</a:t>
            </a:r>
            <a:r>
              <a:rPr lang="ja-JP" altLang="en-US" sz="1300" u="sng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自己の責に帰さない理由で解雇された場合</a:t>
            </a:r>
            <a:r>
              <a:rPr lang="ja-JP" altLang="en-US" sz="1300" dirty="0">
                <a:solidFill>
                  <a:schemeClr val="accent1">
                    <a:lumMod val="75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は、住居確保給付金を再支給することができる場合があります。まずは自立相談支援機関までご相談下さい。</a:t>
            </a:r>
            <a:endParaRPr lang="en-US" altLang="ja-JP" sz="1300" dirty="0">
              <a:solidFill>
                <a:schemeClr val="accent1">
                  <a:lumMod val="75000"/>
                </a:schemeClr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61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0C0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300</Words>
  <Application>Microsoft Office PowerPoint</Application>
  <PresentationFormat>A4 210 x 297 mm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ＤＨＰ特太ゴシック体</vt:lpstr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minsei</dc:creator>
  <cp:lastModifiedBy>minsei</cp:lastModifiedBy>
  <cp:revision>15</cp:revision>
  <dcterms:modified xsi:type="dcterms:W3CDTF">2020-12-17T01:54:15Z</dcterms:modified>
</cp:coreProperties>
</file>